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4" r:id="rId2"/>
    <p:sldId id="268" r:id="rId3"/>
    <p:sldId id="269" r:id="rId4"/>
    <p:sldId id="258" r:id="rId5"/>
    <p:sldId id="273" r:id="rId6"/>
    <p:sldId id="260" r:id="rId7"/>
    <p:sldId id="274" r:id="rId8"/>
    <p:sldId id="319" r:id="rId9"/>
    <p:sldId id="314" r:id="rId10"/>
    <p:sldId id="315" r:id="rId11"/>
    <p:sldId id="305" r:id="rId12"/>
    <p:sldId id="275" r:id="rId13"/>
    <p:sldId id="276" r:id="rId14"/>
    <p:sldId id="271" r:id="rId15"/>
    <p:sldId id="277" r:id="rId16"/>
    <p:sldId id="278" r:id="rId17"/>
    <p:sldId id="279" r:id="rId18"/>
    <p:sldId id="283" r:id="rId19"/>
    <p:sldId id="284" r:id="rId20"/>
    <p:sldId id="287" r:id="rId21"/>
    <p:sldId id="302" r:id="rId22"/>
    <p:sldId id="296" r:id="rId23"/>
    <p:sldId id="297" r:id="rId24"/>
    <p:sldId id="292" r:id="rId25"/>
    <p:sldId id="295" r:id="rId26"/>
    <p:sldId id="303" r:id="rId27"/>
    <p:sldId id="306" r:id="rId28"/>
    <p:sldId id="308" r:id="rId29"/>
    <p:sldId id="309" r:id="rId30"/>
    <p:sldId id="311" r:id="rId31"/>
    <p:sldId id="312" r:id="rId32"/>
    <p:sldId id="280" r:id="rId33"/>
    <p:sldId id="281" r:id="rId34"/>
    <p:sldId id="282" r:id="rId35"/>
    <p:sldId id="288" r:id="rId36"/>
    <p:sldId id="324" r:id="rId37"/>
    <p:sldId id="293" r:id="rId38"/>
    <p:sldId id="320" r:id="rId39"/>
    <p:sldId id="310" r:id="rId40"/>
    <p:sldId id="313" r:id="rId41"/>
    <p:sldId id="321" r:id="rId42"/>
    <p:sldId id="323" r:id="rId43"/>
    <p:sldId id="272"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622" y="-14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86793-78ED-4219-BEE1-4C980E1DDC4D}" type="datetimeFigureOut">
              <a:rPr lang="ru-RU" smtClean="0"/>
              <a:t>03.05.2023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3FFBE-BC1F-4826-B787-F2AB1E94FD8A}" type="slidenum">
              <a:rPr lang="ru-RU" smtClean="0"/>
              <a:t>‹#›</a:t>
            </a:fld>
            <a:endParaRPr lang="ru-RU"/>
          </a:p>
        </p:txBody>
      </p:sp>
    </p:spTree>
    <p:extLst>
      <p:ext uri="{BB962C8B-B14F-4D97-AF65-F5344CB8AC3E}">
        <p14:creationId xmlns:p14="http://schemas.microsoft.com/office/powerpoint/2010/main" val="4028880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83FFBE-BC1F-4826-B787-F2AB1E94FD8A}" type="slidenum">
              <a:rPr lang="ru-RU" smtClean="0"/>
              <a:t>14</a:t>
            </a:fld>
            <a:endParaRPr lang="ru-RU"/>
          </a:p>
        </p:txBody>
      </p:sp>
    </p:spTree>
    <p:extLst>
      <p:ext uri="{BB962C8B-B14F-4D97-AF65-F5344CB8AC3E}">
        <p14:creationId xmlns:p14="http://schemas.microsoft.com/office/powerpoint/2010/main" val="229759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96252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116301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56636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96334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374515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2F1AF35-E73C-4E60-9249-084FA69B90FB}" type="datetimeFigureOut">
              <a:rPr lang="ru-RU" smtClean="0"/>
              <a:t>03.05.2023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78813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2F1AF35-E73C-4E60-9249-084FA69B90FB}" type="datetimeFigureOut">
              <a:rPr lang="ru-RU" smtClean="0"/>
              <a:t>03.05.2023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979206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2F1AF35-E73C-4E60-9249-084FA69B90FB}" type="datetimeFigureOut">
              <a:rPr lang="ru-RU" smtClean="0"/>
              <a:t>03.05.2023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98333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2F1AF35-E73C-4E60-9249-084FA69B90FB}" type="datetimeFigureOut">
              <a:rPr lang="ru-RU" smtClean="0"/>
              <a:t>03.05.2023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311906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2F1AF35-E73C-4E60-9249-084FA69B90FB}" type="datetimeFigureOut">
              <a:rPr lang="ru-RU" smtClean="0"/>
              <a:t>03.05.2023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251669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2F1AF35-E73C-4E60-9249-084FA69B90FB}" type="datetimeFigureOut">
              <a:rPr lang="ru-RU" smtClean="0"/>
              <a:t>03.05.2023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3E6A0-C8CA-4572-872D-A210C34B5F05}" type="slidenum">
              <a:rPr lang="ru-RU" smtClean="0"/>
              <a:t>‹#›</a:t>
            </a:fld>
            <a:endParaRPr lang="ru-RU"/>
          </a:p>
        </p:txBody>
      </p:sp>
    </p:spTree>
    <p:extLst>
      <p:ext uri="{BB962C8B-B14F-4D97-AF65-F5344CB8AC3E}">
        <p14:creationId xmlns:p14="http://schemas.microsoft.com/office/powerpoint/2010/main" val="328454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1AF35-E73C-4E60-9249-084FA69B90FB}" type="datetimeFigureOut">
              <a:rPr lang="ru-RU" smtClean="0"/>
              <a:t>03.05.2023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3E6A0-C8CA-4572-872D-A210C34B5F05}" type="slidenum">
              <a:rPr lang="ru-RU" smtClean="0"/>
              <a:t>‹#›</a:t>
            </a:fld>
            <a:endParaRPr lang="ru-RU"/>
          </a:p>
        </p:txBody>
      </p:sp>
    </p:spTree>
    <p:extLst>
      <p:ext uri="{BB962C8B-B14F-4D97-AF65-F5344CB8AC3E}">
        <p14:creationId xmlns:p14="http://schemas.microsoft.com/office/powerpoint/2010/main" val="1338143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608" y="7070"/>
            <a:ext cx="10657184" cy="7094338"/>
          </a:xfrm>
        </p:spPr>
      </p:pic>
      <p:sp>
        <p:nvSpPr>
          <p:cNvPr id="7" name="Прямоугольник 6"/>
          <p:cNvSpPr/>
          <p:nvPr/>
        </p:nvSpPr>
        <p:spPr>
          <a:xfrm>
            <a:off x="1331640" y="7070"/>
            <a:ext cx="6580905" cy="923330"/>
          </a:xfrm>
          <a:prstGeom prst="rect">
            <a:avLst/>
          </a:prstGeom>
          <a:noFill/>
          <a:effectLst>
            <a:outerShdw blurRad="50800" dist="152400" dir="6120000" algn="ctr" rotWithShape="0">
              <a:srgbClr val="000000">
                <a:alpha val="43137"/>
              </a:srgbClr>
            </a:outerShdw>
          </a:effectLst>
        </p:spPr>
        <p:txBody>
          <a:bodyPr wrap="none" lIns="91440" tIns="45720" rIns="91440" bIns="45720">
            <a:spAutoFit/>
          </a:bodyPr>
          <a:lstStyle/>
          <a:p>
            <a:pPr algn="ctr"/>
            <a:r>
              <a:rPr lang="ru-RU"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Добро пожаловать</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455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anim calcmode="lin" valueType="num">
                                      <p:cBhvr>
                                        <p:cTn id="8" dur="2500" fill="hold"/>
                                        <p:tgtEl>
                                          <p:spTgt spid="6"/>
                                        </p:tgtEl>
                                        <p:attrNameLst>
                                          <p:attrName>ppt_w</p:attrName>
                                        </p:attrNameLst>
                                      </p:cBhvr>
                                      <p:tavLst>
                                        <p:tav tm="0" fmla="#ppt_w*sin(2.5*pi*$)">
                                          <p:val>
                                            <p:fltVal val="0"/>
                                          </p:val>
                                        </p:tav>
                                        <p:tav tm="100000">
                                          <p:val>
                                            <p:fltVal val="1"/>
                                          </p:val>
                                        </p:tav>
                                      </p:tavLst>
                                    </p:anim>
                                    <p:anim calcmode="lin" valueType="num">
                                      <p:cBhvr>
                                        <p:cTn id="9" dur="2500" fill="hold"/>
                                        <p:tgtEl>
                                          <p:spTgt spid="6"/>
                                        </p:tgtEl>
                                        <p:attrNameLst>
                                          <p:attrName>ppt_h</p:attrName>
                                        </p:attrNameLst>
                                      </p:cBhvr>
                                      <p:tavLst>
                                        <p:tav tm="0">
                                          <p:val>
                                            <p:strVal val="#ppt_h"/>
                                          </p:val>
                                        </p:tav>
                                        <p:tav tm="100000">
                                          <p:val>
                                            <p:strVal val="#ppt_h"/>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994122"/>
          </a:xfrm>
        </p:spPr>
        <p:txBody>
          <a:bodyPr/>
          <a:lstStyle/>
          <a:p>
            <a:pPr>
              <a:lnSpc>
                <a:spcPct val="90000"/>
              </a:lnSpc>
            </a:pPr>
            <a:r>
              <a:rPr lang="ru-RU" sz="3200" b="1" kern="0" dirty="0" smtClean="0">
                <a:solidFill>
                  <a:srgbClr val="0070C0"/>
                </a:solidFill>
                <a:latin typeface="Arial"/>
                <a:cs typeface="Arial"/>
              </a:rPr>
              <a:t> </a:t>
            </a:r>
            <a:r>
              <a:rPr lang="ru-RU" sz="3200" b="1" kern="0" dirty="0">
                <a:solidFill>
                  <a:srgbClr val="0070C0"/>
                </a:solidFill>
                <a:latin typeface="Arial"/>
                <a:cs typeface="Arial"/>
              </a:rPr>
              <a:t>Основной (реализация проекта).</a:t>
            </a:r>
            <a:br>
              <a:rPr lang="ru-RU" sz="3200" b="1" kern="0" dirty="0">
                <a:solidFill>
                  <a:srgbClr val="0070C0"/>
                </a:solidFill>
                <a:latin typeface="Arial"/>
                <a:cs typeface="Arial"/>
              </a:rPr>
            </a:br>
            <a:r>
              <a:rPr lang="ru-RU" sz="3200" b="1" kern="0" dirty="0">
                <a:solidFill>
                  <a:srgbClr val="7030A0"/>
                </a:solidFill>
                <a:latin typeface="Arial"/>
                <a:cs typeface="Arial"/>
              </a:rPr>
              <a:t>Организованная деятельность.</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668000259"/>
              </p:ext>
            </p:extLst>
          </p:nvPr>
        </p:nvGraphicFramePr>
        <p:xfrm>
          <a:off x="0" y="1052736"/>
          <a:ext cx="9144000" cy="6096000"/>
        </p:xfrm>
        <a:graphic>
          <a:graphicData uri="http://schemas.openxmlformats.org/drawingml/2006/table">
            <a:tbl>
              <a:tblPr firstRow="1" bandRow="1">
                <a:tableStyleId>{5C22544A-7EE6-4342-B048-85BDC9FD1C3A}</a:tableStyleId>
              </a:tblPr>
              <a:tblGrid>
                <a:gridCol w="3048000"/>
                <a:gridCol w="3684240"/>
                <a:gridCol w="2411760"/>
              </a:tblGrid>
              <a:tr h="715427">
                <a:tc>
                  <a:txBody>
                    <a:bodyPr/>
                    <a:lstStyle/>
                    <a:p>
                      <a:pPr algn="ctr"/>
                      <a:r>
                        <a:rPr lang="ru-RU" sz="2400" dirty="0" smtClean="0">
                          <a:solidFill>
                            <a:srgbClr val="FFFF00"/>
                          </a:solidFill>
                        </a:rPr>
                        <a:t>Образовательные области</a:t>
                      </a:r>
                      <a:endParaRPr lang="ru-RU" sz="2400" dirty="0">
                        <a:solidFill>
                          <a:srgbClr val="FFFF00"/>
                        </a:solidFill>
                      </a:endParaRPr>
                    </a:p>
                  </a:txBody>
                  <a:tcPr/>
                </a:tc>
                <a:tc>
                  <a:txBody>
                    <a:bodyPr/>
                    <a:lstStyle/>
                    <a:p>
                      <a:pPr algn="ctr"/>
                      <a:r>
                        <a:rPr lang="ru-RU" sz="2400" b="1" dirty="0" smtClean="0">
                          <a:solidFill>
                            <a:srgbClr val="FFFF00"/>
                          </a:solidFill>
                        </a:rPr>
                        <a:t>тема</a:t>
                      </a:r>
                    </a:p>
                  </a:txBody>
                  <a:tcPr/>
                </a:tc>
                <a:tc>
                  <a:txBody>
                    <a:bodyPr/>
                    <a:lstStyle/>
                    <a:p>
                      <a:pPr algn="ctr"/>
                      <a:r>
                        <a:rPr lang="ru-RU" sz="2400" b="1" dirty="0" smtClean="0">
                          <a:solidFill>
                            <a:srgbClr val="FFFF00"/>
                          </a:solidFill>
                        </a:rPr>
                        <a:t>Срок выполнения</a:t>
                      </a:r>
                    </a:p>
                  </a:txBody>
                  <a:tcPr/>
                </a:tc>
              </a:tr>
              <a:tr h="3849677">
                <a:tc>
                  <a:txBody>
                    <a:bodyPr/>
                    <a:lstStyle/>
                    <a:p>
                      <a:r>
                        <a:rPr lang="ru-RU" dirty="0" smtClean="0"/>
                        <a:t>4. Физическое развитие.</a:t>
                      </a:r>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b="1" dirty="0" smtClean="0"/>
                    </a:p>
                    <a:p>
                      <a:endParaRPr lang="ru-RU" dirty="0" smtClean="0"/>
                    </a:p>
                    <a:p>
                      <a:endParaRPr lang="ru-RU" dirty="0" smtClean="0"/>
                    </a:p>
                    <a:p>
                      <a:endParaRPr lang="ru-RU" dirty="0" smtClean="0"/>
                    </a:p>
                    <a:p>
                      <a:endParaRPr lang="ru-RU" dirty="0" smtClean="0"/>
                    </a:p>
                    <a:p>
                      <a:r>
                        <a:rPr lang="ru-RU" dirty="0" smtClean="0"/>
                        <a:t>5. Художественно эстетическое развитие.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Подвижные игры: «Цветные батарейки», </a:t>
                      </a:r>
                      <a:r>
                        <a:rPr kumimoji="0" lang="ru-RU" sz="2000" b="0" i="0" u="none" strike="noStrike" kern="1200" cap="none" spc="0" normalizeH="0" baseline="0" noProof="0" dirty="0" err="1" smtClean="0">
                          <a:ln>
                            <a:noFill/>
                          </a:ln>
                          <a:solidFill>
                            <a:srgbClr val="000000"/>
                          </a:solidFill>
                          <a:effectLst/>
                          <a:uLnTx/>
                          <a:uFillTx/>
                          <a:latin typeface="Arial"/>
                          <a:ea typeface="+mn-ea"/>
                          <a:cs typeface="Arial"/>
                        </a:rPr>
                        <a:t>ловишки</a:t>
                      </a: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 с батарейкой Соней.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Физкультминутки: «Пять батареек», «Лук-лучок».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Пальчиковая гимнастика: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«Повтори за </a:t>
                      </a:r>
                      <a:r>
                        <a:rPr kumimoji="0" lang="ru-RU" sz="2000" b="0" i="0" u="none" strike="noStrike" kern="1200" cap="none" spc="0" normalizeH="0" baseline="0" noProof="0" dirty="0" err="1" smtClean="0">
                          <a:ln>
                            <a:noFill/>
                          </a:ln>
                          <a:solidFill>
                            <a:srgbClr val="000000"/>
                          </a:solidFill>
                          <a:effectLst/>
                          <a:uLnTx/>
                          <a:uFillTx/>
                          <a:latin typeface="Arial"/>
                          <a:ea typeface="+mn-ea"/>
                          <a:cs typeface="Arial"/>
                        </a:rPr>
                        <a:t>Фиксиком</a:t>
                      </a: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 «100 % зарядка».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Дыхательная гимнастика: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«Свежий воздух».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Рисование плаката: «Сдай батарейку, спаси ёжика и зайчонка».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Лепка: «Моя батарейка самая красивая».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0000"/>
                          </a:solidFill>
                          <a:effectLst/>
                          <a:uLnTx/>
                          <a:uFillTx/>
                          <a:latin typeface="Arial"/>
                          <a:ea typeface="+mn-ea"/>
                          <a:cs typeface="Arial"/>
                        </a:rPr>
                        <a:t>  </a:t>
                      </a:r>
                      <a:endParaRPr kumimoji="0" lang="ru-RU" sz="2000" b="0" i="0" u="none" strike="noStrike" kern="1200" cap="none" spc="0" normalizeH="0" baseline="0" noProof="0" dirty="0">
                        <a:ln>
                          <a:noFill/>
                        </a:ln>
                        <a:solidFill>
                          <a:srgbClr val="000000"/>
                        </a:solidFill>
                        <a:effectLst/>
                        <a:uLnTx/>
                        <a:uFillTx/>
                        <a:latin typeface="Arial"/>
                        <a:ea typeface="+mn-ea"/>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В течении всего проекта.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r>
                        <a:rPr lang="ru-RU" dirty="0" smtClean="0"/>
                        <a:t>С 27. 03. по  31. 03.</a:t>
                      </a:r>
                    </a:p>
                  </a:txBody>
                  <a:tcPr/>
                </a:tc>
              </a:tr>
            </a:tbl>
          </a:graphicData>
        </a:graphic>
      </p:graphicFrame>
    </p:spTree>
    <p:extLst>
      <p:ext uri="{BB962C8B-B14F-4D97-AF65-F5344CB8AC3E}">
        <p14:creationId xmlns:p14="http://schemas.microsoft.com/office/powerpoint/2010/main" val="23757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53291"/>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36712"/>
            <a:ext cx="3886200" cy="518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1124744"/>
            <a:ext cx="3304687" cy="646331"/>
          </a:xfrm>
          <a:prstGeom prst="rect">
            <a:avLst/>
          </a:prstGeom>
          <a:noFill/>
        </p:spPr>
        <p:txBody>
          <a:bodyPr wrap="none" rtlCol="0">
            <a:spAutoFit/>
          </a:bodyPr>
          <a:lstStyle/>
          <a:p>
            <a:r>
              <a:rPr lang="ru-RU" dirty="0" smtClean="0"/>
              <a:t>ПРОСМОТР МУЛЬТФИЛЬМА</a:t>
            </a:r>
          </a:p>
          <a:p>
            <a:r>
              <a:rPr lang="ru-RU" dirty="0" smtClean="0"/>
              <a:t>«ФИКСИКИ. БАТАРЕЙКА».</a:t>
            </a:r>
            <a:endParaRPr lang="ru-RU" dirty="0"/>
          </a:p>
        </p:txBody>
      </p:sp>
    </p:spTree>
    <p:extLst>
      <p:ext uri="{BB962C8B-B14F-4D97-AF65-F5344CB8AC3E}">
        <p14:creationId xmlns:p14="http://schemas.microsoft.com/office/powerpoint/2010/main" val="342179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13_16133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78902" y="836713"/>
            <a:ext cx="3886200" cy="5181600"/>
          </a:xfrm>
          <a:prstGeom prst="rect">
            <a:avLst/>
          </a:prstGeom>
          <a:noFill/>
          <a:ln>
            <a:noFill/>
          </a:ln>
        </p:spPr>
      </p:pic>
      <p:pic>
        <p:nvPicPr>
          <p:cNvPr id="10" name="Рисунок 9" descr="IMG_20230313_16145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657786" y="853171"/>
            <a:ext cx="3798846" cy="5177409"/>
          </a:xfrm>
          <a:prstGeom prst="rect">
            <a:avLst/>
          </a:prstGeom>
          <a:noFill/>
          <a:ln>
            <a:noFill/>
          </a:ln>
        </p:spPr>
      </p:pic>
      <p:sp>
        <p:nvSpPr>
          <p:cNvPr id="2" name="TextBox 1"/>
          <p:cNvSpPr txBox="1"/>
          <p:nvPr/>
        </p:nvSpPr>
        <p:spPr>
          <a:xfrm>
            <a:off x="439296" y="873220"/>
            <a:ext cx="8018904" cy="646331"/>
          </a:xfrm>
          <a:prstGeom prst="rect">
            <a:avLst/>
          </a:prstGeom>
          <a:noFill/>
        </p:spPr>
        <p:txBody>
          <a:bodyPr wrap="square" rtlCol="0">
            <a:spAutoFit/>
          </a:bodyPr>
          <a:lstStyle/>
          <a:p>
            <a:r>
              <a:rPr lang="ru-RU" dirty="0" smtClean="0"/>
              <a:t>ЭКСПЕРЕМЕНТ: БЕЗ БАТАРЕЕК </a:t>
            </a:r>
          </a:p>
          <a:p>
            <a:r>
              <a:rPr lang="ru-RU" dirty="0" smtClean="0"/>
              <a:t>ПРИБОРЫ НЕ РАБОТАЮТ</a:t>
            </a:r>
            <a:endParaRPr lang="ru-RU" dirty="0"/>
          </a:p>
        </p:txBody>
      </p:sp>
      <p:sp>
        <p:nvSpPr>
          <p:cNvPr id="3" name="TextBox 2"/>
          <p:cNvSpPr txBox="1"/>
          <p:nvPr/>
        </p:nvSpPr>
        <p:spPr>
          <a:xfrm>
            <a:off x="4572000" y="5517232"/>
            <a:ext cx="5206823" cy="369332"/>
          </a:xfrm>
          <a:prstGeom prst="rect">
            <a:avLst/>
          </a:prstGeom>
          <a:noFill/>
        </p:spPr>
        <p:txBody>
          <a:bodyPr wrap="square" rtlCol="0">
            <a:spAutoFit/>
          </a:bodyPr>
          <a:lstStyle/>
          <a:p>
            <a:r>
              <a:rPr lang="ru-RU" dirty="0" smtClean="0"/>
              <a:t>ВСТАВЛЯЕМ  БАТАРЕЙКИ В ПРИБОРЫ</a:t>
            </a:r>
            <a:endParaRPr lang="ru-RU" dirty="0"/>
          </a:p>
        </p:txBody>
      </p:sp>
    </p:spTree>
    <p:extLst>
      <p:ext uri="{BB962C8B-B14F-4D97-AF65-F5344CB8AC3E}">
        <p14:creationId xmlns:p14="http://schemas.microsoft.com/office/powerpoint/2010/main" val="14803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5" name="Рисунок 4" descr="IMG_20230313_16255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339752" y="836712"/>
            <a:ext cx="4464496" cy="5321300"/>
          </a:xfrm>
          <a:prstGeom prst="rect">
            <a:avLst/>
          </a:prstGeom>
          <a:noFill/>
          <a:ln>
            <a:noFill/>
          </a:ln>
        </p:spPr>
      </p:pic>
      <p:sp>
        <p:nvSpPr>
          <p:cNvPr id="2" name="TextBox 1"/>
          <p:cNvSpPr txBox="1"/>
          <p:nvPr/>
        </p:nvSpPr>
        <p:spPr>
          <a:xfrm>
            <a:off x="1475656" y="908720"/>
            <a:ext cx="6601892" cy="369332"/>
          </a:xfrm>
          <a:prstGeom prst="rect">
            <a:avLst/>
          </a:prstGeom>
          <a:noFill/>
        </p:spPr>
        <p:txBody>
          <a:bodyPr wrap="square" rtlCol="0">
            <a:spAutoFit/>
          </a:bodyPr>
          <a:lstStyle/>
          <a:p>
            <a:r>
              <a:rPr lang="ru-RU" dirty="0" smtClean="0"/>
              <a:t>ДЕМОНСТРАЦИЯ ИГРУШЕК НА БАТАРЕЙКАХ</a:t>
            </a:r>
            <a:endParaRPr lang="ru-RU" dirty="0"/>
          </a:p>
        </p:txBody>
      </p:sp>
    </p:spTree>
    <p:extLst>
      <p:ext uri="{BB962C8B-B14F-4D97-AF65-F5344CB8AC3E}">
        <p14:creationId xmlns:p14="http://schemas.microsoft.com/office/powerpoint/2010/main" val="40062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64665" y="-1142988"/>
            <a:ext cx="6847655" cy="9144000"/>
          </a:xfrm>
          <a:prstGeom prst="rect">
            <a:avLst/>
          </a:prstGeom>
        </p:spPr>
      </p:pic>
      <p:pic>
        <p:nvPicPr>
          <p:cNvPr id="6" name="Рисунок 5" descr="IMG_20230313_16295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12840" y="796830"/>
            <a:ext cx="3741880" cy="5287483"/>
          </a:xfrm>
          <a:prstGeom prst="rect">
            <a:avLst/>
          </a:prstGeom>
          <a:noFill/>
          <a:ln>
            <a:noFill/>
          </a:ln>
        </p:spPr>
      </p:pic>
      <p:pic>
        <p:nvPicPr>
          <p:cNvPr id="7" name="Рисунок 6" descr="IMG_20230313_163014"/>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92538" y="831110"/>
            <a:ext cx="3939902" cy="5253203"/>
          </a:xfrm>
          <a:prstGeom prst="rect">
            <a:avLst/>
          </a:prstGeom>
          <a:noFill/>
          <a:ln>
            <a:noFill/>
          </a:ln>
        </p:spPr>
      </p:pic>
      <p:sp>
        <p:nvSpPr>
          <p:cNvPr id="2" name="TextBox 1"/>
          <p:cNvSpPr txBox="1"/>
          <p:nvPr/>
        </p:nvSpPr>
        <p:spPr>
          <a:xfrm>
            <a:off x="1547664" y="461778"/>
            <a:ext cx="6281656" cy="369332"/>
          </a:xfrm>
          <a:prstGeom prst="rect">
            <a:avLst/>
          </a:prstGeom>
          <a:noFill/>
        </p:spPr>
        <p:txBody>
          <a:bodyPr wrap="none" rtlCol="0">
            <a:spAutoFit/>
          </a:bodyPr>
          <a:lstStyle/>
          <a:p>
            <a:pPr algn="ctr"/>
            <a:r>
              <a:rPr lang="ru-RU" dirty="0" smtClean="0"/>
              <a:t>ПОМЕЩАЕМ ИСПОЛЬЗОВАННУЮ БАТАРЕЙКУ В ВОДУ</a:t>
            </a:r>
            <a:endParaRPr lang="ru-RU" dirty="0"/>
          </a:p>
        </p:txBody>
      </p:sp>
      <p:sp>
        <p:nvSpPr>
          <p:cNvPr id="3" name="TextBox 2"/>
          <p:cNvSpPr txBox="1"/>
          <p:nvPr/>
        </p:nvSpPr>
        <p:spPr>
          <a:xfrm>
            <a:off x="899592" y="5661248"/>
            <a:ext cx="9538035" cy="369332"/>
          </a:xfrm>
          <a:prstGeom prst="rect">
            <a:avLst/>
          </a:prstGeom>
          <a:noFill/>
        </p:spPr>
        <p:txBody>
          <a:bodyPr wrap="square" rtlCol="0">
            <a:spAutoFit/>
          </a:bodyPr>
          <a:lstStyle/>
          <a:p>
            <a:r>
              <a:rPr lang="ru-RU" dirty="0" smtClean="0"/>
              <a:t>ДЛЯ ДАЛЬНЕЙШЕГО НАБЛЮДЕНИЯ ЗА СОСТОЯНИЕМ ВОДЫ</a:t>
            </a:r>
            <a:endParaRPr lang="ru-RU" dirty="0"/>
          </a:p>
        </p:txBody>
      </p:sp>
    </p:spTree>
    <p:extLst>
      <p:ext uri="{BB962C8B-B14F-4D97-AF65-F5344CB8AC3E}">
        <p14:creationId xmlns:p14="http://schemas.microsoft.com/office/powerpoint/2010/main" val="29913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13_16294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71964" y="836712"/>
            <a:ext cx="3888000" cy="5184000"/>
          </a:xfrm>
          <a:prstGeom prst="rect">
            <a:avLst/>
          </a:prstGeom>
          <a:noFill/>
          <a:ln>
            <a:noFill/>
          </a:ln>
        </p:spPr>
      </p:pic>
      <p:pic>
        <p:nvPicPr>
          <p:cNvPr id="9" name="Рисунок 8" descr="IMG_20230314_073712"/>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32539" y="837288"/>
            <a:ext cx="3888000" cy="5184000"/>
          </a:xfrm>
          <a:prstGeom prst="rect">
            <a:avLst/>
          </a:prstGeom>
          <a:noFill/>
          <a:ln>
            <a:noFill/>
          </a:ln>
        </p:spPr>
      </p:pic>
      <p:sp>
        <p:nvSpPr>
          <p:cNvPr id="3" name="TextBox 2"/>
          <p:cNvSpPr txBox="1"/>
          <p:nvPr/>
        </p:nvSpPr>
        <p:spPr>
          <a:xfrm>
            <a:off x="571964" y="836712"/>
            <a:ext cx="8377364" cy="369332"/>
          </a:xfrm>
          <a:prstGeom prst="rect">
            <a:avLst/>
          </a:prstGeom>
          <a:noFill/>
        </p:spPr>
        <p:txBody>
          <a:bodyPr wrap="square" rtlCol="0">
            <a:spAutoFit/>
          </a:bodyPr>
          <a:lstStyle/>
          <a:p>
            <a:r>
              <a:rPr lang="ru-RU" dirty="0" smtClean="0"/>
              <a:t>НАБЛЮДЕНИЕ ЗА ДАЛЬНЕЙШИМ СОСТОЯНИЕМ ВОДЫ.</a:t>
            </a:r>
            <a:endParaRPr lang="ru-RU" dirty="0"/>
          </a:p>
        </p:txBody>
      </p:sp>
    </p:spTree>
    <p:extLst>
      <p:ext uri="{BB962C8B-B14F-4D97-AF65-F5344CB8AC3E}">
        <p14:creationId xmlns:p14="http://schemas.microsoft.com/office/powerpoint/2010/main" val="3617343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3" name="Рисунок 2" descr="IMG_20230314_09564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354832" y="833330"/>
            <a:ext cx="4320480" cy="5376597"/>
          </a:xfrm>
          <a:prstGeom prst="rect">
            <a:avLst/>
          </a:prstGeom>
          <a:noFill/>
          <a:ln>
            <a:noFill/>
          </a:ln>
        </p:spPr>
      </p:pic>
      <p:sp>
        <p:nvSpPr>
          <p:cNvPr id="2" name="TextBox 1"/>
          <p:cNvSpPr txBox="1"/>
          <p:nvPr/>
        </p:nvSpPr>
        <p:spPr>
          <a:xfrm>
            <a:off x="467544" y="833330"/>
            <a:ext cx="8316738" cy="369332"/>
          </a:xfrm>
          <a:prstGeom prst="rect">
            <a:avLst/>
          </a:prstGeom>
          <a:noFill/>
        </p:spPr>
        <p:txBody>
          <a:bodyPr wrap="square" rtlCol="0">
            <a:spAutoFit/>
          </a:bodyPr>
          <a:lstStyle/>
          <a:p>
            <a:r>
              <a:rPr lang="ru-RU" dirty="0" smtClean="0"/>
              <a:t>ИЗУЧЕНИЕ ПЛАКАТА: «ЧТО ВНУТРИ У БАТАРЕЙКИ</a:t>
            </a:r>
            <a:endParaRPr lang="ru-RU" dirty="0"/>
          </a:p>
        </p:txBody>
      </p:sp>
    </p:spTree>
    <p:extLst>
      <p:ext uri="{BB962C8B-B14F-4D97-AF65-F5344CB8AC3E}">
        <p14:creationId xmlns:p14="http://schemas.microsoft.com/office/powerpoint/2010/main" val="32104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14_10143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493783" y="814399"/>
            <a:ext cx="4238458" cy="5301208"/>
          </a:xfrm>
          <a:prstGeom prst="rect">
            <a:avLst/>
          </a:prstGeom>
          <a:noFill/>
          <a:ln>
            <a:noFill/>
          </a:ln>
        </p:spPr>
      </p:pic>
      <p:sp>
        <p:nvSpPr>
          <p:cNvPr id="2" name="TextBox 1"/>
          <p:cNvSpPr txBox="1"/>
          <p:nvPr/>
        </p:nvSpPr>
        <p:spPr>
          <a:xfrm>
            <a:off x="827584" y="814400"/>
            <a:ext cx="7511575" cy="646331"/>
          </a:xfrm>
          <a:prstGeom prst="rect">
            <a:avLst/>
          </a:prstGeom>
          <a:noFill/>
        </p:spPr>
        <p:txBody>
          <a:bodyPr wrap="square" rtlCol="0">
            <a:spAutoFit/>
          </a:bodyPr>
          <a:lstStyle/>
          <a:p>
            <a:r>
              <a:rPr lang="ru-RU" dirty="0" smtClean="0"/>
              <a:t>МУЗЫКАЛЬНЫЙ РУКОВОДИТЕЛЬ РАЗУЧИВАЕТ </a:t>
            </a:r>
          </a:p>
          <a:p>
            <a:r>
              <a:rPr lang="ru-RU" dirty="0" smtClean="0"/>
              <a:t>С ДЕТЬМИ ПЕСНЮ: «БАТАРЕЙКИ»</a:t>
            </a:r>
            <a:endParaRPr lang="ru-RU" dirty="0"/>
          </a:p>
        </p:txBody>
      </p:sp>
    </p:spTree>
    <p:extLst>
      <p:ext uri="{BB962C8B-B14F-4D97-AF65-F5344CB8AC3E}">
        <p14:creationId xmlns:p14="http://schemas.microsoft.com/office/powerpoint/2010/main" val="35230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16_15390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43680" y="834903"/>
            <a:ext cx="3888000" cy="5184000"/>
          </a:xfrm>
          <a:prstGeom prst="rect">
            <a:avLst/>
          </a:prstGeom>
          <a:noFill/>
          <a:ln>
            <a:noFill/>
          </a:ln>
        </p:spPr>
      </p:pic>
      <p:pic>
        <p:nvPicPr>
          <p:cNvPr id="10" name="Рисунок 9" descr="IMG_20230316_15391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38216" y="851671"/>
            <a:ext cx="3888000" cy="5184000"/>
          </a:xfrm>
          <a:prstGeom prst="rect">
            <a:avLst/>
          </a:prstGeom>
          <a:noFill/>
          <a:ln>
            <a:noFill/>
          </a:ln>
        </p:spPr>
      </p:pic>
      <p:sp>
        <p:nvSpPr>
          <p:cNvPr id="2" name="TextBox 1"/>
          <p:cNvSpPr txBox="1"/>
          <p:nvPr/>
        </p:nvSpPr>
        <p:spPr>
          <a:xfrm>
            <a:off x="2195736" y="834903"/>
            <a:ext cx="5251887" cy="646331"/>
          </a:xfrm>
          <a:prstGeom prst="rect">
            <a:avLst/>
          </a:prstGeom>
          <a:noFill/>
        </p:spPr>
        <p:txBody>
          <a:bodyPr wrap="none" rtlCol="0">
            <a:spAutoFit/>
          </a:bodyPr>
          <a:lstStyle/>
          <a:p>
            <a:r>
              <a:rPr lang="ru-RU" dirty="0" smtClean="0"/>
              <a:t>РАССМАТРИВАНИЕ СТАРЫХ ТЕЛЕФОНОВ.</a:t>
            </a:r>
          </a:p>
          <a:p>
            <a:r>
              <a:rPr lang="ru-RU" dirty="0" smtClean="0"/>
              <a:t>ИХ БАТАРЕЙКИ ТОЖЕ НЕЛЬЗЯ ВЫКИДЫВАТЬ</a:t>
            </a:r>
            <a:endParaRPr lang="ru-RU" dirty="0"/>
          </a:p>
        </p:txBody>
      </p:sp>
    </p:spTree>
    <p:extLst>
      <p:ext uri="{BB962C8B-B14F-4D97-AF65-F5344CB8AC3E}">
        <p14:creationId xmlns:p14="http://schemas.microsoft.com/office/powerpoint/2010/main" val="132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3" name="Рисунок 2" descr="IMG_20230320_15280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56008" y="872216"/>
            <a:ext cx="3888000" cy="5299592"/>
          </a:xfrm>
          <a:prstGeom prst="rect">
            <a:avLst/>
          </a:prstGeom>
          <a:noFill/>
          <a:ln>
            <a:noFill/>
          </a:ln>
        </p:spPr>
      </p:pic>
      <p:pic>
        <p:nvPicPr>
          <p:cNvPr id="5" name="Рисунок 4" descr="IMG_20230320_15262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644008" y="840312"/>
            <a:ext cx="3888000" cy="5299592"/>
          </a:xfrm>
          <a:prstGeom prst="rect">
            <a:avLst/>
          </a:prstGeom>
          <a:noFill/>
          <a:ln>
            <a:noFill/>
          </a:ln>
        </p:spPr>
      </p:pic>
      <p:sp>
        <p:nvSpPr>
          <p:cNvPr id="6" name="TextBox 5"/>
          <p:cNvSpPr txBox="1"/>
          <p:nvPr/>
        </p:nvSpPr>
        <p:spPr>
          <a:xfrm>
            <a:off x="1763688" y="871864"/>
            <a:ext cx="5900398" cy="646331"/>
          </a:xfrm>
          <a:prstGeom prst="rect">
            <a:avLst/>
          </a:prstGeom>
          <a:noFill/>
        </p:spPr>
        <p:txBody>
          <a:bodyPr wrap="none" rtlCol="0">
            <a:spAutoFit/>
          </a:bodyPr>
          <a:lstStyle/>
          <a:p>
            <a:pPr algn="ctr"/>
            <a:r>
              <a:rPr lang="ru-RU" dirty="0" smtClean="0"/>
              <a:t>БЕСЕДА: «МОЖНО ЛИ САЖАТЬ РАСТЕНИЯ В ВОДУ, </a:t>
            </a:r>
          </a:p>
          <a:p>
            <a:pPr algn="ctr"/>
            <a:r>
              <a:rPr lang="ru-RU" dirty="0" smtClean="0"/>
              <a:t>ГДЕ РАЗЛАГАЕТСЯ БАТАРЕЙКА?»</a:t>
            </a:r>
            <a:endParaRPr lang="ru-RU" dirty="0"/>
          </a:p>
        </p:txBody>
      </p:sp>
    </p:spTree>
    <p:extLst>
      <p:ext uri="{BB962C8B-B14F-4D97-AF65-F5344CB8AC3E}">
        <p14:creationId xmlns:p14="http://schemas.microsoft.com/office/powerpoint/2010/main" val="20308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75"/>
                    </a14:imgEffect>
                    <a14:imgEffect>
                      <a14:saturation sat="308000"/>
                    </a14:imgEffect>
                  </a14:imgLayer>
                </a14:imgProps>
              </a:ext>
              <a:ext uri="{28A0092B-C50C-407E-A947-70E740481C1C}">
                <a14:useLocalDpi xmlns:a14="http://schemas.microsoft.com/office/drawing/2010/main" val="0"/>
              </a:ext>
            </a:extLst>
          </a:blip>
          <a:stretch>
            <a:fillRect/>
          </a:stretch>
        </p:blipFill>
        <p:spPr>
          <a:xfrm rot="5400000">
            <a:off x="1148172" y="-1159509"/>
            <a:ext cx="6847655" cy="9144000"/>
          </a:xfrm>
          <a:prstGeom prst="rect">
            <a:avLst/>
          </a:prstGeom>
          <a:scene3d>
            <a:camera prst="orthographicFront"/>
            <a:lightRig rig="threePt" dir="t"/>
          </a:scene3d>
          <a:sp3d>
            <a:bevelT prst="relaxedInset"/>
          </a:sp3d>
        </p:spPr>
      </p:pic>
      <p:sp>
        <p:nvSpPr>
          <p:cNvPr id="5" name="Заголовок 1"/>
          <p:cNvSpPr txBox="1">
            <a:spLocks/>
          </p:cNvSpPr>
          <p:nvPr/>
        </p:nvSpPr>
        <p:spPr>
          <a:xfrm>
            <a:off x="1619672" y="2204864"/>
            <a:ext cx="6838528" cy="3600399"/>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b="1" smtClean="0">
                <a:solidFill>
                  <a:schemeClr val="tx2">
                    <a:lumMod val="75000"/>
                  </a:schemeClr>
                </a:solidFill>
                <a:latin typeface="Bookman Old Style" pitchFamily="18" charset="0"/>
              </a:rPr>
              <a:t>ПРОЕКТНАЯ И</a:t>
            </a:r>
            <a:r>
              <a:rPr lang="ru-RU" b="1" smtClean="0">
                <a:solidFill>
                  <a:schemeClr val="tx2">
                    <a:lumMod val="75000"/>
                  </a:schemeClr>
                </a:solidFill>
                <a:latin typeface="Bookman Old Style" pitchFamily="18" charset="0"/>
              </a:rPr>
              <a:t/>
            </a:r>
            <a:br>
              <a:rPr lang="ru-RU" b="1" smtClean="0">
                <a:solidFill>
                  <a:schemeClr val="tx2">
                    <a:lumMod val="75000"/>
                  </a:schemeClr>
                </a:solidFill>
                <a:latin typeface="Bookman Old Style" pitchFamily="18" charset="0"/>
              </a:rPr>
            </a:br>
            <a:r>
              <a:rPr lang="ru-RU" b="1" smtClean="0">
                <a:solidFill>
                  <a:schemeClr val="tx2">
                    <a:lumMod val="75000"/>
                  </a:schemeClr>
                </a:solidFill>
                <a:latin typeface="Bookman Old Style" pitchFamily="18" charset="0"/>
              </a:rPr>
              <a:t> ИССЛЕДОВАТЕЛЬСКАЯ ДЕЯТЕЛЬНОСТЬ </a:t>
            </a:r>
            <a:r>
              <a:rPr lang="ru-RU" b="1" dirty="0" smtClean="0">
                <a:solidFill>
                  <a:schemeClr val="tx2">
                    <a:lumMod val="75000"/>
                  </a:schemeClr>
                </a:solidFill>
                <a:latin typeface="Bookman Old Style" pitchFamily="18" charset="0"/>
              </a:rPr>
              <a:t>С ДЕТЬМИ СРЕДНЕГО ДОШКОЛЬНОГО ВОЗРАСТА </a:t>
            </a:r>
          </a:p>
          <a:p>
            <a:r>
              <a:rPr lang="ru-RU" b="1" dirty="0" smtClean="0">
                <a:solidFill>
                  <a:schemeClr val="tx2">
                    <a:lumMod val="75000"/>
                  </a:schemeClr>
                </a:solidFill>
                <a:latin typeface="Bookman Old Style" pitchFamily="18" charset="0"/>
              </a:rPr>
              <a:t>«МАЛЕНЬКАЯ БАТАРЕЙКА-БОЛЬШОЙ ВРЕД».</a:t>
            </a:r>
            <a:br>
              <a:rPr lang="ru-RU" b="1" dirty="0" smtClean="0">
                <a:solidFill>
                  <a:schemeClr val="tx2">
                    <a:lumMod val="75000"/>
                  </a:schemeClr>
                </a:solidFill>
                <a:latin typeface="Bookman Old Style" pitchFamily="18" charset="0"/>
              </a:rPr>
            </a:br>
            <a:r>
              <a:rPr lang="ru-RU" sz="2900" b="1" dirty="0" smtClean="0">
                <a:solidFill>
                  <a:schemeClr val="tx2">
                    <a:lumMod val="75000"/>
                  </a:schemeClr>
                </a:solidFill>
                <a:latin typeface="Bookman Old Style" pitchFamily="18" charset="0"/>
              </a:rPr>
              <a:t/>
            </a:r>
            <a:br>
              <a:rPr lang="ru-RU" sz="2900" b="1" dirty="0" smtClean="0">
                <a:solidFill>
                  <a:schemeClr val="tx2">
                    <a:lumMod val="75000"/>
                  </a:schemeClr>
                </a:solidFill>
                <a:latin typeface="Bookman Old Style" pitchFamily="18" charset="0"/>
              </a:rPr>
            </a:br>
            <a:r>
              <a:rPr lang="ru-RU" sz="2900" b="1" dirty="0" smtClean="0">
                <a:solidFill>
                  <a:schemeClr val="tx2">
                    <a:lumMod val="75000"/>
                  </a:schemeClr>
                </a:solidFill>
                <a:latin typeface="Bookman Old Style" pitchFamily="18" charset="0"/>
              </a:rPr>
              <a:t>ВОСПИТАТЕЛЬ:</a:t>
            </a:r>
            <a:br>
              <a:rPr lang="ru-RU" sz="2900" b="1" dirty="0" smtClean="0">
                <a:solidFill>
                  <a:schemeClr val="tx2">
                    <a:lumMod val="75000"/>
                  </a:schemeClr>
                </a:solidFill>
                <a:latin typeface="Bookman Old Style" pitchFamily="18" charset="0"/>
              </a:rPr>
            </a:br>
            <a:r>
              <a:rPr lang="ru-RU" sz="2900" b="1" dirty="0" smtClean="0">
                <a:solidFill>
                  <a:schemeClr val="tx2">
                    <a:lumMod val="75000"/>
                  </a:schemeClr>
                </a:solidFill>
                <a:latin typeface="Bookman Old Style" pitchFamily="18" charset="0"/>
              </a:rPr>
              <a:t>ТОКАРЕВА ГАЛИНА СТАНИСЛАВОВНА</a:t>
            </a:r>
            <a:br>
              <a:rPr lang="ru-RU" sz="2900" b="1" dirty="0" smtClean="0">
                <a:solidFill>
                  <a:schemeClr val="tx2">
                    <a:lumMod val="75000"/>
                  </a:schemeClr>
                </a:solidFill>
                <a:latin typeface="Bookman Old Style" pitchFamily="18" charset="0"/>
              </a:rPr>
            </a:br>
            <a:endParaRPr lang="ru-RU" sz="2900" b="1" dirty="0">
              <a:solidFill>
                <a:schemeClr val="tx2">
                  <a:lumMod val="75000"/>
                </a:schemeClr>
              </a:solidFill>
              <a:latin typeface="Bookman Old Style" pitchFamily="18" charset="0"/>
            </a:endParaRPr>
          </a:p>
        </p:txBody>
      </p:sp>
      <p:sp>
        <p:nvSpPr>
          <p:cNvPr id="2" name="TextBox 1"/>
          <p:cNvSpPr txBox="1"/>
          <p:nvPr/>
        </p:nvSpPr>
        <p:spPr>
          <a:xfrm>
            <a:off x="683569" y="836711"/>
            <a:ext cx="7992887" cy="923330"/>
          </a:xfrm>
          <a:prstGeom prst="rect">
            <a:avLst/>
          </a:prstGeom>
          <a:noFill/>
        </p:spPr>
        <p:txBody>
          <a:bodyPr wrap="square" rtlCol="0">
            <a:spAutoFit/>
          </a:bodyPr>
          <a:lstStyle/>
          <a:p>
            <a:pPr algn="ctr"/>
            <a:r>
              <a:rPr lang="ru-RU" dirty="0" smtClean="0">
                <a:solidFill>
                  <a:schemeClr val="accent4"/>
                </a:solidFill>
              </a:rPr>
              <a:t>МУНИЦИПАЛЬНОЕ БЮДЖЕТНОЕ ДОШКОЛЬНОЕ </a:t>
            </a:r>
          </a:p>
          <a:p>
            <a:pPr algn="ctr"/>
            <a:r>
              <a:rPr lang="ru-RU" dirty="0" smtClean="0">
                <a:solidFill>
                  <a:schemeClr val="accent4"/>
                </a:solidFill>
              </a:rPr>
              <a:t>ОБРАЗОВАТЕЛЬНОЕ</a:t>
            </a:r>
            <a:r>
              <a:rPr lang="en-US" dirty="0" smtClean="0">
                <a:solidFill>
                  <a:schemeClr val="accent4"/>
                </a:solidFill>
              </a:rPr>
              <a:t> </a:t>
            </a:r>
            <a:r>
              <a:rPr lang="ru-RU" dirty="0" smtClean="0">
                <a:solidFill>
                  <a:schemeClr val="accent4"/>
                </a:solidFill>
              </a:rPr>
              <a:t> УЧРЕЖДЕНИЕ – ЦЕНТР РАЗВИТИЯ РЕБЕНКА – ДЕТСКИЙ САД № 14 Г. БАЛТИЙСКА</a:t>
            </a:r>
            <a:endParaRPr lang="ru-RU" dirty="0">
              <a:solidFill>
                <a:schemeClr val="accent4"/>
              </a:solidFill>
            </a:endParaRPr>
          </a:p>
        </p:txBody>
      </p:sp>
    </p:spTree>
    <p:extLst>
      <p:ext uri="{BB962C8B-B14F-4D97-AF65-F5344CB8AC3E}">
        <p14:creationId xmlns:p14="http://schemas.microsoft.com/office/powerpoint/2010/main" val="36950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9" name="Рисунок 8" descr="IMG_20230320_152858_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39552" y="858496"/>
            <a:ext cx="3888000" cy="5184000"/>
          </a:xfrm>
          <a:prstGeom prst="rect">
            <a:avLst/>
          </a:prstGeom>
          <a:noFill/>
          <a:ln>
            <a:noFill/>
          </a:ln>
        </p:spPr>
      </p:pic>
      <p:pic>
        <p:nvPicPr>
          <p:cNvPr id="12" name="Рисунок 11" descr="IMG_20230320_15291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0200" y="873003"/>
            <a:ext cx="3888000" cy="5184000"/>
          </a:xfrm>
          <a:prstGeom prst="rect">
            <a:avLst/>
          </a:prstGeom>
          <a:noFill/>
          <a:ln>
            <a:noFill/>
          </a:ln>
        </p:spPr>
      </p:pic>
      <p:sp>
        <p:nvSpPr>
          <p:cNvPr id="2" name="TextBox 1"/>
          <p:cNvSpPr txBox="1"/>
          <p:nvPr/>
        </p:nvSpPr>
        <p:spPr>
          <a:xfrm>
            <a:off x="1985426" y="858496"/>
            <a:ext cx="5173147" cy="369332"/>
          </a:xfrm>
          <a:prstGeom prst="rect">
            <a:avLst/>
          </a:prstGeom>
          <a:noFill/>
        </p:spPr>
        <p:txBody>
          <a:bodyPr wrap="none" rtlCol="0">
            <a:spAutoFit/>
          </a:bodyPr>
          <a:lstStyle/>
          <a:p>
            <a:r>
              <a:rPr lang="ru-RU" dirty="0" smtClean="0"/>
              <a:t>ВЫСАЖИВАНИЕ ЛУКОВИЦ В ЧИСТУЮ ВОДУ.</a:t>
            </a:r>
            <a:endParaRPr lang="ru-RU" dirty="0"/>
          </a:p>
        </p:txBody>
      </p:sp>
    </p:spTree>
    <p:extLst>
      <p:ext uri="{BB962C8B-B14F-4D97-AF65-F5344CB8AC3E}">
        <p14:creationId xmlns:p14="http://schemas.microsoft.com/office/powerpoint/2010/main" val="16124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5" name="Рисунок 4" descr="IMG_20230327_16110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3568" y="787276"/>
            <a:ext cx="7680853" cy="5544616"/>
          </a:xfrm>
          <a:prstGeom prst="rect">
            <a:avLst/>
          </a:prstGeom>
          <a:noFill/>
          <a:ln>
            <a:noFill/>
          </a:ln>
        </p:spPr>
      </p:pic>
      <p:sp>
        <p:nvSpPr>
          <p:cNvPr id="2" name="TextBox 1"/>
          <p:cNvSpPr txBox="1"/>
          <p:nvPr/>
        </p:nvSpPr>
        <p:spPr>
          <a:xfrm>
            <a:off x="2195736" y="836712"/>
            <a:ext cx="5133136" cy="646331"/>
          </a:xfrm>
          <a:prstGeom prst="rect">
            <a:avLst/>
          </a:prstGeom>
          <a:noFill/>
        </p:spPr>
        <p:txBody>
          <a:bodyPr wrap="none" rtlCol="0">
            <a:spAutoFit/>
          </a:bodyPr>
          <a:lstStyle/>
          <a:p>
            <a:r>
              <a:rPr lang="ru-RU" dirty="0" smtClean="0"/>
              <a:t>НАБЛЮДЕНИЕ ЗА РАСТЕНИЯМИ, КОТОРЫЕ </a:t>
            </a:r>
          </a:p>
          <a:p>
            <a:r>
              <a:rPr lang="ru-RU" dirty="0" smtClean="0"/>
              <a:t>РАСТУТ ТОЛЬКО В ЧИСТОЙ ВОДЕ.</a:t>
            </a:r>
            <a:endParaRPr lang="ru-RU" dirty="0"/>
          </a:p>
        </p:txBody>
      </p:sp>
    </p:spTree>
    <p:extLst>
      <p:ext uri="{BB962C8B-B14F-4D97-AF65-F5344CB8AC3E}">
        <p14:creationId xmlns:p14="http://schemas.microsoft.com/office/powerpoint/2010/main" val="397240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7" name="Рисунок 6" descr="IMG_20230323_09402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59832" y="573440"/>
            <a:ext cx="5404484" cy="5832648"/>
          </a:xfrm>
          <a:prstGeom prst="rect">
            <a:avLst/>
          </a:prstGeom>
          <a:noFill/>
          <a:ln>
            <a:noFill/>
          </a:ln>
        </p:spPr>
      </p:pic>
      <p:sp>
        <p:nvSpPr>
          <p:cNvPr id="2" name="TextBox 1"/>
          <p:cNvSpPr txBox="1"/>
          <p:nvPr/>
        </p:nvSpPr>
        <p:spPr>
          <a:xfrm>
            <a:off x="3001603" y="692696"/>
            <a:ext cx="5112569" cy="923330"/>
          </a:xfrm>
          <a:prstGeom prst="rect">
            <a:avLst/>
          </a:prstGeom>
          <a:noFill/>
        </p:spPr>
        <p:txBody>
          <a:bodyPr wrap="square" rtlCol="0">
            <a:spAutoFit/>
          </a:bodyPr>
          <a:lstStyle/>
          <a:p>
            <a:pPr algn="ctr"/>
            <a:r>
              <a:rPr lang="ru-RU" dirty="0" smtClean="0"/>
              <a:t>КОЛЛЕКТИВНОЕ РИСОВАНИЕ: «УТИЛИЗИРУЙ БАТАРЕЙКУ, </a:t>
            </a:r>
          </a:p>
          <a:p>
            <a:pPr algn="ctr"/>
            <a:r>
              <a:rPr lang="ru-RU" dirty="0" smtClean="0"/>
              <a:t>СПАСИ ЁЖИКА И ЗАЙЧОНКА».</a:t>
            </a:r>
            <a:endParaRPr lang="ru-RU" dirty="0"/>
          </a:p>
        </p:txBody>
      </p:sp>
    </p:spTree>
    <p:extLst>
      <p:ext uri="{BB962C8B-B14F-4D97-AF65-F5344CB8AC3E}">
        <p14:creationId xmlns:p14="http://schemas.microsoft.com/office/powerpoint/2010/main" val="4421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9" name="Рисунок 8" descr="IMG_20230323_09403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93736" y="854288"/>
            <a:ext cx="3888000" cy="5184000"/>
          </a:xfrm>
          <a:prstGeom prst="rect">
            <a:avLst/>
          </a:prstGeom>
          <a:noFill/>
          <a:ln>
            <a:noFill/>
          </a:ln>
        </p:spPr>
      </p:pic>
      <p:pic>
        <p:nvPicPr>
          <p:cNvPr id="11" name="Рисунок 10" descr="IMG_20230323_09430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854288"/>
            <a:ext cx="3888000" cy="5184000"/>
          </a:xfrm>
          <a:prstGeom prst="rect">
            <a:avLst/>
          </a:prstGeom>
          <a:noFill/>
          <a:ln>
            <a:noFill/>
          </a:ln>
        </p:spPr>
      </p:pic>
      <p:sp>
        <p:nvSpPr>
          <p:cNvPr id="2" name="TextBox 1"/>
          <p:cNvSpPr txBox="1"/>
          <p:nvPr/>
        </p:nvSpPr>
        <p:spPr>
          <a:xfrm>
            <a:off x="1763688" y="854288"/>
            <a:ext cx="2132635" cy="369332"/>
          </a:xfrm>
          <a:prstGeom prst="rect">
            <a:avLst/>
          </a:prstGeom>
          <a:noFill/>
        </p:spPr>
        <p:txBody>
          <a:bodyPr wrap="none" rtlCol="0">
            <a:spAutoFit/>
          </a:bodyPr>
          <a:lstStyle/>
          <a:p>
            <a:r>
              <a:rPr lang="ru-RU" dirty="0" smtClean="0"/>
              <a:t>РИСУЕМ ВСЕ!!!!!!!!</a:t>
            </a:r>
            <a:endParaRPr lang="ru-RU" dirty="0"/>
          </a:p>
        </p:txBody>
      </p:sp>
    </p:spTree>
    <p:extLst>
      <p:ext uri="{BB962C8B-B14F-4D97-AF65-F5344CB8AC3E}">
        <p14:creationId xmlns:p14="http://schemas.microsoft.com/office/powerpoint/2010/main" val="13438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ppt_w</p:attrName>
                                        </p:attrNameLst>
                                      </p:cBhvr>
                                      <p:tavLst>
                                        <p:tav tm="0" fmla="#ppt_w*sin(2.5*pi*$)">
                                          <p:val>
                                            <p:fltVal val="0"/>
                                          </p:val>
                                        </p:tav>
                                        <p:tav tm="100000">
                                          <p:val>
                                            <p:fltVal val="1"/>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22_09485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75586" y="866988"/>
            <a:ext cx="3888000" cy="5184000"/>
          </a:xfrm>
          <a:prstGeom prst="rect">
            <a:avLst/>
          </a:prstGeom>
          <a:noFill/>
          <a:ln>
            <a:noFill/>
          </a:ln>
        </p:spPr>
      </p:pic>
      <p:pic>
        <p:nvPicPr>
          <p:cNvPr id="10" name="Рисунок 9" descr="IMG_20230322_09500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41150" y="860303"/>
            <a:ext cx="3888000" cy="5184000"/>
          </a:xfrm>
          <a:prstGeom prst="rect">
            <a:avLst/>
          </a:prstGeom>
          <a:noFill/>
          <a:ln>
            <a:noFill/>
          </a:ln>
        </p:spPr>
      </p:pic>
      <p:sp>
        <p:nvSpPr>
          <p:cNvPr id="3" name="TextBox 2"/>
          <p:cNvSpPr txBox="1"/>
          <p:nvPr/>
        </p:nvSpPr>
        <p:spPr>
          <a:xfrm>
            <a:off x="2123728" y="1124744"/>
            <a:ext cx="6203878" cy="369332"/>
          </a:xfrm>
          <a:prstGeom prst="rect">
            <a:avLst/>
          </a:prstGeom>
          <a:noFill/>
        </p:spPr>
        <p:txBody>
          <a:bodyPr wrap="none" rtlCol="0">
            <a:spAutoFit/>
          </a:bodyPr>
          <a:lstStyle/>
          <a:p>
            <a:r>
              <a:rPr lang="ru-RU" dirty="0" smtClean="0"/>
              <a:t>ФИЗКУЛЬТМИНУТКА: «РАЗНОЦВЕТНЫЕ БАТАРЕЙКИ!»</a:t>
            </a:r>
            <a:endParaRPr lang="ru-RU" dirty="0"/>
          </a:p>
        </p:txBody>
      </p:sp>
    </p:spTree>
    <p:extLst>
      <p:ext uri="{BB962C8B-B14F-4D97-AF65-F5344CB8AC3E}">
        <p14:creationId xmlns:p14="http://schemas.microsoft.com/office/powerpoint/2010/main" val="6848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9" name="Рисунок 8" descr="IMG_20230322_09513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537736" y="854288"/>
            <a:ext cx="3888000" cy="5184000"/>
          </a:xfrm>
          <a:prstGeom prst="rect">
            <a:avLst/>
          </a:prstGeom>
          <a:noFill/>
          <a:ln>
            <a:noFill/>
          </a:ln>
        </p:spPr>
      </p:pic>
    </p:spTree>
    <p:extLst>
      <p:ext uri="{BB962C8B-B14F-4D97-AF65-F5344CB8AC3E}">
        <p14:creationId xmlns:p14="http://schemas.microsoft.com/office/powerpoint/2010/main" val="13438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28_09204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53664" y="902431"/>
            <a:ext cx="3888000" cy="5184000"/>
          </a:xfrm>
          <a:prstGeom prst="rect">
            <a:avLst/>
          </a:prstGeom>
          <a:noFill/>
          <a:ln>
            <a:noFill/>
          </a:ln>
        </p:spPr>
      </p:pic>
      <p:pic>
        <p:nvPicPr>
          <p:cNvPr id="10" name="Рисунок 9" descr="IMG_20230328_092049"/>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97524" y="898859"/>
            <a:ext cx="3888000" cy="5184000"/>
          </a:xfrm>
          <a:prstGeom prst="rect">
            <a:avLst/>
          </a:prstGeom>
          <a:noFill/>
          <a:ln>
            <a:noFill/>
          </a:ln>
        </p:spPr>
      </p:pic>
      <p:sp>
        <p:nvSpPr>
          <p:cNvPr id="2" name="TextBox 1"/>
          <p:cNvSpPr txBox="1"/>
          <p:nvPr/>
        </p:nvSpPr>
        <p:spPr>
          <a:xfrm>
            <a:off x="999006" y="902431"/>
            <a:ext cx="7197035" cy="369332"/>
          </a:xfrm>
          <a:prstGeom prst="rect">
            <a:avLst/>
          </a:prstGeom>
          <a:noFill/>
        </p:spPr>
        <p:txBody>
          <a:bodyPr wrap="none" rtlCol="0">
            <a:spAutoFit/>
          </a:bodyPr>
          <a:lstStyle/>
          <a:p>
            <a:r>
              <a:rPr lang="ru-RU" dirty="0" smtClean="0"/>
              <a:t>ЗАНЯТИЕ ПО МАТЕМАТИКЕ: «СПАСАЕМ ЛЕСНЫЕ ГРИБОЧКИ».</a:t>
            </a:r>
            <a:endParaRPr lang="ru-RU" dirty="0"/>
          </a:p>
        </p:txBody>
      </p:sp>
    </p:spTree>
    <p:extLst>
      <p:ext uri="{BB962C8B-B14F-4D97-AF65-F5344CB8AC3E}">
        <p14:creationId xmlns:p14="http://schemas.microsoft.com/office/powerpoint/2010/main" val="26751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6" name="Рисунок 5" descr="IMG_20230330_09214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1423" y="865712"/>
            <a:ext cx="3888000" cy="5184000"/>
          </a:xfrm>
          <a:prstGeom prst="rect">
            <a:avLst/>
          </a:prstGeom>
          <a:noFill/>
          <a:ln>
            <a:noFill/>
          </a:ln>
        </p:spPr>
      </p:pic>
      <p:pic>
        <p:nvPicPr>
          <p:cNvPr id="7" name="Рисунок 6" descr="IMG_20230330_09230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716016" y="865712"/>
            <a:ext cx="3888000" cy="5184000"/>
          </a:xfrm>
          <a:prstGeom prst="rect">
            <a:avLst/>
          </a:prstGeom>
          <a:noFill/>
          <a:ln>
            <a:noFill/>
          </a:ln>
        </p:spPr>
      </p:pic>
      <p:sp>
        <p:nvSpPr>
          <p:cNvPr id="2" name="TextBox 1"/>
          <p:cNvSpPr txBox="1"/>
          <p:nvPr/>
        </p:nvSpPr>
        <p:spPr>
          <a:xfrm>
            <a:off x="1763688" y="1412776"/>
            <a:ext cx="5620128" cy="369332"/>
          </a:xfrm>
          <a:prstGeom prst="rect">
            <a:avLst/>
          </a:prstGeom>
          <a:noFill/>
        </p:spPr>
        <p:txBody>
          <a:bodyPr wrap="none" rtlCol="0">
            <a:spAutoFit/>
          </a:bodyPr>
          <a:lstStyle/>
          <a:p>
            <a:r>
              <a:rPr lang="ru-RU" dirty="0" smtClean="0"/>
              <a:t>ПОДВИЖНАЯ ИГРА:  «ДОМИКИ ДЛЯ БАТАРЕЕК».</a:t>
            </a:r>
            <a:endParaRPr lang="ru-RU" dirty="0"/>
          </a:p>
        </p:txBody>
      </p:sp>
    </p:spTree>
    <p:extLst>
      <p:ext uri="{BB962C8B-B14F-4D97-AF65-F5344CB8AC3E}">
        <p14:creationId xmlns:p14="http://schemas.microsoft.com/office/powerpoint/2010/main" val="17707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3" name="Рисунок 2" descr="IMG_20230330_15322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3999" y="865712"/>
            <a:ext cx="3888000" cy="5184000"/>
          </a:xfrm>
          <a:prstGeom prst="rect">
            <a:avLst/>
          </a:prstGeom>
          <a:noFill/>
          <a:ln>
            <a:noFill/>
          </a:ln>
        </p:spPr>
      </p:pic>
      <p:pic>
        <p:nvPicPr>
          <p:cNvPr id="5" name="Рисунок 4" descr="IMG_20230330_15324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644008" y="865712"/>
            <a:ext cx="3888000" cy="5184000"/>
          </a:xfrm>
          <a:prstGeom prst="rect">
            <a:avLst/>
          </a:prstGeom>
          <a:noFill/>
          <a:ln>
            <a:noFill/>
          </a:ln>
        </p:spPr>
      </p:pic>
      <p:sp>
        <p:nvSpPr>
          <p:cNvPr id="6" name="TextBox 5"/>
          <p:cNvSpPr txBox="1"/>
          <p:nvPr/>
        </p:nvSpPr>
        <p:spPr>
          <a:xfrm>
            <a:off x="1907704" y="1484784"/>
            <a:ext cx="5058116" cy="369332"/>
          </a:xfrm>
          <a:prstGeom prst="rect">
            <a:avLst/>
          </a:prstGeom>
          <a:noFill/>
        </p:spPr>
        <p:txBody>
          <a:bodyPr wrap="none" rtlCol="0">
            <a:spAutoFit/>
          </a:bodyPr>
          <a:lstStyle/>
          <a:p>
            <a:r>
              <a:rPr lang="ru-RU" dirty="0" smtClean="0"/>
              <a:t>РИСУНКИ «ЗАЖИГАТЕЛЬНАЯ БАТАРЕЙКА!»</a:t>
            </a:r>
            <a:endParaRPr lang="ru-RU" dirty="0"/>
          </a:p>
        </p:txBody>
      </p:sp>
    </p:spTree>
    <p:extLst>
      <p:ext uri="{BB962C8B-B14F-4D97-AF65-F5344CB8AC3E}">
        <p14:creationId xmlns:p14="http://schemas.microsoft.com/office/powerpoint/2010/main" val="4839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30_15352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11992" y="873003"/>
            <a:ext cx="3888000" cy="5184000"/>
          </a:xfrm>
          <a:prstGeom prst="rect">
            <a:avLst/>
          </a:prstGeom>
          <a:noFill/>
          <a:ln>
            <a:noFill/>
          </a:ln>
        </p:spPr>
      </p:pic>
      <p:pic>
        <p:nvPicPr>
          <p:cNvPr id="10" name="Рисунок 9" descr="IMG_20230404_15443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873003"/>
            <a:ext cx="3888000" cy="5184000"/>
          </a:xfrm>
          <a:prstGeom prst="rect">
            <a:avLst/>
          </a:prstGeom>
          <a:noFill/>
          <a:ln>
            <a:noFill/>
          </a:ln>
        </p:spPr>
      </p:pic>
      <p:sp>
        <p:nvSpPr>
          <p:cNvPr id="2" name="TextBox 1"/>
          <p:cNvSpPr txBox="1"/>
          <p:nvPr/>
        </p:nvSpPr>
        <p:spPr>
          <a:xfrm>
            <a:off x="685800" y="873003"/>
            <a:ext cx="3552832" cy="923330"/>
          </a:xfrm>
          <a:prstGeom prst="rect">
            <a:avLst/>
          </a:prstGeom>
          <a:noFill/>
        </p:spPr>
        <p:txBody>
          <a:bodyPr wrap="none" rtlCol="0">
            <a:spAutoFit/>
          </a:bodyPr>
          <a:lstStyle/>
          <a:p>
            <a:pPr algn="ctr"/>
            <a:r>
              <a:rPr lang="ru-RU" dirty="0" smtClean="0"/>
              <a:t>ВЕСЁЛЫЙ СЧЁТ: </a:t>
            </a:r>
          </a:p>
          <a:p>
            <a:pPr algn="ctr"/>
            <a:r>
              <a:rPr lang="ru-RU" dirty="0" smtClean="0"/>
              <a:t>«СКОЛЬКО НУЖНО БАТАРЕЕК</a:t>
            </a:r>
          </a:p>
          <a:p>
            <a:pPr algn="ctr"/>
            <a:r>
              <a:rPr lang="ru-RU" dirty="0" smtClean="0"/>
              <a:t>ДЛЯ НАШЕЙ ИГРУШКИ?»</a:t>
            </a:r>
            <a:endParaRPr lang="ru-RU" dirty="0"/>
          </a:p>
        </p:txBody>
      </p:sp>
      <p:sp>
        <p:nvSpPr>
          <p:cNvPr id="3" name="TextBox 2"/>
          <p:cNvSpPr txBox="1"/>
          <p:nvPr/>
        </p:nvSpPr>
        <p:spPr>
          <a:xfrm>
            <a:off x="5220072" y="1268760"/>
            <a:ext cx="1895391" cy="369332"/>
          </a:xfrm>
          <a:prstGeom prst="rect">
            <a:avLst/>
          </a:prstGeom>
          <a:noFill/>
        </p:spPr>
        <p:txBody>
          <a:bodyPr wrap="none" rtlCol="0">
            <a:spAutoFit/>
          </a:bodyPr>
          <a:lstStyle/>
          <a:p>
            <a:r>
              <a:rPr lang="ru-RU" dirty="0" smtClean="0"/>
              <a:t>100 % ЗАРЯДКА.</a:t>
            </a:r>
            <a:endParaRPr lang="ru-RU" dirty="0"/>
          </a:p>
        </p:txBody>
      </p:sp>
    </p:spTree>
    <p:extLst>
      <p:ext uri="{BB962C8B-B14F-4D97-AF65-F5344CB8AC3E}">
        <p14:creationId xmlns:p14="http://schemas.microsoft.com/office/powerpoint/2010/main" val="11530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Объект 2"/>
          <p:cNvSpPr>
            <a:spLocks noGrp="1"/>
          </p:cNvSpPr>
          <p:nvPr>
            <p:ph idx="1"/>
          </p:nvPr>
        </p:nvSpPr>
        <p:spPr>
          <a:xfrm>
            <a:off x="612775" y="980728"/>
            <a:ext cx="7703642" cy="4963243"/>
          </a:xfrm>
        </p:spPr>
        <p:txBody>
          <a:bodyPr>
            <a:noAutofit/>
          </a:bodyPr>
          <a:lstStyle/>
          <a:p>
            <a:pPr marL="0" indent="0" algn="ctr">
              <a:buNone/>
            </a:pPr>
            <a:r>
              <a:rPr lang="ru-RU" sz="3600" b="1" dirty="0" smtClean="0"/>
              <a:t>    </a:t>
            </a:r>
            <a:r>
              <a:rPr lang="ru-RU" sz="3600" b="1" dirty="0">
                <a:solidFill>
                  <a:schemeClr val="tx2">
                    <a:lumMod val="75000"/>
                  </a:schemeClr>
                </a:solidFill>
              </a:rPr>
              <a:t>АКТУАЛЬНОСТЬ </a:t>
            </a:r>
            <a:r>
              <a:rPr lang="ru-RU" sz="3600" b="1" dirty="0" smtClean="0">
                <a:solidFill>
                  <a:schemeClr val="tx2">
                    <a:lumMod val="75000"/>
                  </a:schemeClr>
                </a:solidFill>
              </a:rPr>
              <a:t>ПРОЕКТА</a:t>
            </a:r>
          </a:p>
          <a:p>
            <a:pPr marL="0" indent="0" algn="ctr">
              <a:buNone/>
            </a:pPr>
            <a:endParaRPr lang="ru-RU" sz="1000" b="1" dirty="0" smtClean="0">
              <a:solidFill>
                <a:schemeClr val="tx2">
                  <a:lumMod val="75000"/>
                </a:schemeClr>
              </a:solidFill>
            </a:endParaRPr>
          </a:p>
          <a:p>
            <a:pPr marL="0" indent="0" algn="just">
              <a:buNone/>
            </a:pPr>
            <a:r>
              <a:rPr lang="ru-RU" sz="2400" dirty="0" smtClean="0">
                <a:solidFill>
                  <a:schemeClr val="tx2">
                    <a:lumMod val="75000"/>
                  </a:schemeClr>
                </a:solidFill>
              </a:rPr>
              <a:t>Люди не знают о той опасности, которую таит в себе  обыкновенная батарейка. Особенно не защищены дети. В батарейках содержится множество опасных и вредных металлов, которые наносят существенный вред нашему здоровью. Не все знают, что ядовитые вещества из батареек проникают в почву, в подземные воды, в моря и водохранилища, из которых мы пьем воду. Мы не думаем о том, что даже при кипячении  воды вредные вещества не исчезают. Ведь они не микробы. Трудно представить, какой вред наносится экологии в глобальном масштабе.</a:t>
            </a:r>
            <a:endParaRPr lang="ru-RU" sz="2400" dirty="0">
              <a:solidFill>
                <a:schemeClr val="tx2">
                  <a:lumMod val="75000"/>
                </a:schemeClr>
              </a:solidFill>
            </a:endParaRPr>
          </a:p>
        </p:txBody>
      </p:sp>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spTree>
    <p:extLst>
      <p:ext uri="{BB962C8B-B14F-4D97-AF65-F5344CB8AC3E}">
        <p14:creationId xmlns:p14="http://schemas.microsoft.com/office/powerpoint/2010/main" val="10562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155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97969" y="836712"/>
            <a:ext cx="6930415" cy="5184576"/>
          </a:xfrm>
          <a:prstGeom prst="rect">
            <a:avLst/>
          </a:prstGeom>
          <a:noFill/>
          <a:ln>
            <a:noFill/>
          </a:ln>
        </p:spPr>
      </p:pic>
      <p:sp>
        <p:nvSpPr>
          <p:cNvPr id="2" name="TextBox 1"/>
          <p:cNvSpPr txBox="1"/>
          <p:nvPr/>
        </p:nvSpPr>
        <p:spPr>
          <a:xfrm>
            <a:off x="2915816" y="1196752"/>
            <a:ext cx="4704686" cy="646331"/>
          </a:xfrm>
          <a:prstGeom prst="rect">
            <a:avLst/>
          </a:prstGeom>
          <a:noFill/>
        </p:spPr>
        <p:txBody>
          <a:bodyPr wrap="none" rtlCol="0">
            <a:spAutoFit/>
          </a:bodyPr>
          <a:lstStyle/>
          <a:p>
            <a:pPr algn="ctr"/>
            <a:r>
              <a:rPr lang="ru-RU" dirty="0" smtClean="0"/>
              <a:t>ИЗ ЧЕГО ЖЕ МЫ СДЕЛАЛИ БАТАРЕЙКИ?</a:t>
            </a:r>
          </a:p>
          <a:p>
            <a:pPr algn="ctr"/>
            <a:r>
              <a:rPr lang="ru-RU" dirty="0" smtClean="0"/>
              <a:t>ИЗ ПЛАСТИЛИНА.</a:t>
            </a:r>
            <a:endParaRPr lang="ru-RU" dirty="0"/>
          </a:p>
        </p:txBody>
      </p:sp>
    </p:spTree>
    <p:extLst>
      <p:ext uri="{BB962C8B-B14F-4D97-AF65-F5344CB8AC3E}">
        <p14:creationId xmlns:p14="http://schemas.microsoft.com/office/powerpoint/2010/main" val="41085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6" name="Рисунок 5" descr="IMG_155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3568" y="831813"/>
            <a:ext cx="7776864" cy="5333491"/>
          </a:xfrm>
          <a:prstGeom prst="rect">
            <a:avLst/>
          </a:prstGeom>
          <a:noFill/>
          <a:ln>
            <a:noFill/>
          </a:ln>
        </p:spPr>
      </p:pic>
      <p:sp>
        <p:nvSpPr>
          <p:cNvPr id="2" name="TextBox 1"/>
          <p:cNvSpPr txBox="1"/>
          <p:nvPr/>
        </p:nvSpPr>
        <p:spPr>
          <a:xfrm>
            <a:off x="2339752" y="980728"/>
            <a:ext cx="5396221" cy="369332"/>
          </a:xfrm>
          <a:prstGeom prst="rect">
            <a:avLst/>
          </a:prstGeom>
          <a:noFill/>
        </p:spPr>
        <p:txBody>
          <a:bodyPr wrap="none" rtlCol="0">
            <a:spAutoFit/>
          </a:bodyPr>
          <a:lstStyle/>
          <a:p>
            <a:r>
              <a:rPr lang="ru-RU" dirty="0" smtClean="0"/>
              <a:t>ЛЕПКА: «МОЯ БАТАРЕЙКА САМАЯ КРАСИВАЯ!»</a:t>
            </a:r>
            <a:endParaRPr lang="ru-RU" dirty="0"/>
          </a:p>
        </p:txBody>
      </p:sp>
    </p:spTree>
    <p:extLst>
      <p:ext uri="{BB962C8B-B14F-4D97-AF65-F5344CB8AC3E}">
        <p14:creationId xmlns:p14="http://schemas.microsoft.com/office/powerpoint/2010/main" val="32620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3" name="Рисунок 2" descr="IMG_20230314_16142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5679" y="865712"/>
            <a:ext cx="3888000" cy="5184000"/>
          </a:xfrm>
          <a:prstGeom prst="rect">
            <a:avLst/>
          </a:prstGeom>
          <a:noFill/>
          <a:ln>
            <a:noFill/>
          </a:ln>
        </p:spPr>
      </p:pic>
      <p:pic>
        <p:nvPicPr>
          <p:cNvPr id="5" name="Рисунок 4" descr="IMG_20230314_16150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604655" y="865712"/>
            <a:ext cx="3888000" cy="5184000"/>
          </a:xfrm>
          <a:prstGeom prst="rect">
            <a:avLst/>
          </a:prstGeom>
          <a:noFill/>
          <a:ln>
            <a:noFill/>
          </a:ln>
        </p:spPr>
      </p:pic>
      <p:sp>
        <p:nvSpPr>
          <p:cNvPr id="2" name="TextBox 1"/>
          <p:cNvSpPr txBox="1"/>
          <p:nvPr/>
        </p:nvSpPr>
        <p:spPr>
          <a:xfrm>
            <a:off x="2339752" y="865712"/>
            <a:ext cx="5510994" cy="646331"/>
          </a:xfrm>
          <a:prstGeom prst="rect">
            <a:avLst/>
          </a:prstGeom>
          <a:noFill/>
        </p:spPr>
        <p:txBody>
          <a:bodyPr wrap="square" rtlCol="0">
            <a:spAutoFit/>
          </a:bodyPr>
          <a:lstStyle/>
          <a:p>
            <a:pPr algn="ctr"/>
            <a:r>
              <a:rPr lang="ru-RU" dirty="0" smtClean="0"/>
              <a:t>ПРИВЛЕЧЕНИЕ РОДИТЕЛЕЙ В РАБОТЕ ПО  ИССЛЕДОВАТЕЛЬСКОЙ ДЕЯТЕЛЬНОСТИ</a:t>
            </a:r>
            <a:endParaRPr lang="ru-RU" dirty="0"/>
          </a:p>
        </p:txBody>
      </p:sp>
    </p:spTree>
    <p:extLst>
      <p:ext uri="{BB962C8B-B14F-4D97-AF65-F5344CB8AC3E}">
        <p14:creationId xmlns:p14="http://schemas.microsoft.com/office/powerpoint/2010/main" val="1070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3"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7352"/>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8" name="Рисунок 7" descr="IMG_20230314_16161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69367" y="854288"/>
            <a:ext cx="3888000" cy="5184000"/>
          </a:xfrm>
          <a:prstGeom prst="rect">
            <a:avLst/>
          </a:prstGeom>
          <a:noFill/>
          <a:ln>
            <a:noFill/>
          </a:ln>
        </p:spPr>
      </p:pic>
      <p:pic>
        <p:nvPicPr>
          <p:cNvPr id="9" name="Рисунок 8" descr="IMG_20230314_161657"/>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04531" y="847662"/>
            <a:ext cx="3888000" cy="5184000"/>
          </a:xfrm>
          <a:prstGeom prst="rect">
            <a:avLst/>
          </a:prstGeom>
          <a:noFill/>
          <a:ln>
            <a:noFill/>
          </a:ln>
        </p:spPr>
      </p:pic>
      <p:sp>
        <p:nvSpPr>
          <p:cNvPr id="2" name="TextBox 1"/>
          <p:cNvSpPr txBox="1"/>
          <p:nvPr/>
        </p:nvSpPr>
        <p:spPr>
          <a:xfrm>
            <a:off x="2106464" y="887950"/>
            <a:ext cx="4061433" cy="646331"/>
          </a:xfrm>
          <a:prstGeom prst="rect">
            <a:avLst/>
          </a:prstGeom>
          <a:noFill/>
        </p:spPr>
        <p:txBody>
          <a:bodyPr wrap="none" rtlCol="0">
            <a:spAutoFit/>
          </a:bodyPr>
          <a:lstStyle/>
          <a:p>
            <a:pPr algn="ctr"/>
            <a:r>
              <a:rPr lang="ru-RU" dirty="0" smtClean="0"/>
              <a:t>ДИДАКТИЧЕСКАЯ ИГРА: </a:t>
            </a:r>
          </a:p>
          <a:p>
            <a:pPr algn="ctr"/>
            <a:r>
              <a:rPr lang="ru-RU" dirty="0" smtClean="0"/>
              <a:t>«РАЗЛОЖИ МУСОРНЫЕ ОТХОДЫ».</a:t>
            </a:r>
            <a:endParaRPr lang="ru-RU" dirty="0"/>
          </a:p>
        </p:txBody>
      </p:sp>
    </p:spTree>
    <p:extLst>
      <p:ext uri="{BB962C8B-B14F-4D97-AF65-F5344CB8AC3E}">
        <p14:creationId xmlns:p14="http://schemas.microsoft.com/office/powerpoint/2010/main" val="12440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3" name="Рисунок 2" descr="IMG_20230316_15343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41276" y="865712"/>
            <a:ext cx="3888000" cy="5184000"/>
          </a:xfrm>
          <a:prstGeom prst="rect">
            <a:avLst/>
          </a:prstGeom>
          <a:noFill/>
          <a:ln>
            <a:noFill/>
          </a:ln>
        </p:spPr>
      </p:pic>
      <p:pic>
        <p:nvPicPr>
          <p:cNvPr id="5" name="Рисунок 4" descr="IMG_20230316_15360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660899" y="865056"/>
            <a:ext cx="3888000" cy="5184000"/>
          </a:xfrm>
          <a:prstGeom prst="rect">
            <a:avLst/>
          </a:prstGeom>
          <a:noFill/>
          <a:ln>
            <a:noFill/>
          </a:ln>
        </p:spPr>
      </p:pic>
      <p:sp>
        <p:nvSpPr>
          <p:cNvPr id="6" name="TextBox 5"/>
          <p:cNvSpPr txBox="1"/>
          <p:nvPr/>
        </p:nvSpPr>
        <p:spPr>
          <a:xfrm>
            <a:off x="2330036" y="836888"/>
            <a:ext cx="4661725" cy="646331"/>
          </a:xfrm>
          <a:prstGeom prst="rect">
            <a:avLst/>
          </a:prstGeom>
          <a:noFill/>
        </p:spPr>
        <p:txBody>
          <a:bodyPr wrap="none" rtlCol="0">
            <a:spAutoFit/>
          </a:bodyPr>
          <a:lstStyle/>
          <a:p>
            <a:pPr algn="ctr"/>
            <a:r>
              <a:rPr lang="ru-RU" dirty="0" smtClean="0"/>
              <a:t>ДЕТИ ИЗ ДРУГИХ ГРУПП  </a:t>
            </a:r>
          </a:p>
          <a:p>
            <a:pPr algn="ctr"/>
            <a:r>
              <a:rPr lang="ru-RU" dirty="0" smtClean="0"/>
              <a:t>УЧАСТВУЮТ В УТИЛИЗАЦИИ БАТАРЕЕК</a:t>
            </a:r>
            <a:endParaRPr lang="ru-RU" dirty="0"/>
          </a:p>
        </p:txBody>
      </p:sp>
    </p:spTree>
    <p:extLst>
      <p:ext uri="{BB962C8B-B14F-4D97-AF65-F5344CB8AC3E}">
        <p14:creationId xmlns:p14="http://schemas.microsoft.com/office/powerpoint/2010/main" val="120499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7" name="Рисунок 6" descr="IMG_20230320_16103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195736" y="826332"/>
            <a:ext cx="3888000" cy="5184000"/>
          </a:xfrm>
          <a:prstGeom prst="rect">
            <a:avLst/>
          </a:prstGeom>
          <a:noFill/>
          <a:ln>
            <a:noFill/>
          </a:ln>
        </p:spPr>
      </p:pic>
      <p:sp>
        <p:nvSpPr>
          <p:cNvPr id="3" name="TextBox 2"/>
          <p:cNvSpPr txBox="1"/>
          <p:nvPr/>
        </p:nvSpPr>
        <p:spPr>
          <a:xfrm>
            <a:off x="1691680" y="858835"/>
            <a:ext cx="4754443" cy="646331"/>
          </a:xfrm>
          <a:prstGeom prst="rect">
            <a:avLst/>
          </a:prstGeom>
          <a:noFill/>
        </p:spPr>
        <p:txBody>
          <a:bodyPr wrap="none" rtlCol="0">
            <a:spAutoFit/>
          </a:bodyPr>
          <a:lstStyle/>
          <a:p>
            <a:r>
              <a:rPr lang="ru-RU" dirty="0" smtClean="0"/>
              <a:t>ПАПА МАШИ ДЕМИДОВОЙ ПРОВОДИТ  </a:t>
            </a:r>
          </a:p>
          <a:p>
            <a:r>
              <a:rPr lang="ru-RU" dirty="0" smtClean="0"/>
              <a:t>ОПЫТЫ С НАБОРОМ»БАТАРЕЙКА»</a:t>
            </a:r>
            <a:endParaRPr lang="ru-RU" dirty="0"/>
          </a:p>
        </p:txBody>
      </p:sp>
    </p:spTree>
    <p:extLst>
      <p:ext uri="{BB962C8B-B14F-4D97-AF65-F5344CB8AC3E}">
        <p14:creationId xmlns:p14="http://schemas.microsoft.com/office/powerpoint/2010/main" val="10004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577392"/>
            <a:ext cx="551249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87824" y="980728"/>
            <a:ext cx="3953583" cy="369332"/>
          </a:xfrm>
          <a:prstGeom prst="rect">
            <a:avLst/>
          </a:prstGeom>
          <a:noFill/>
        </p:spPr>
        <p:txBody>
          <a:bodyPr wrap="none" rtlCol="0">
            <a:spAutoFit/>
          </a:bodyPr>
          <a:lstStyle/>
          <a:p>
            <a:r>
              <a:rPr lang="ru-RU" dirty="0" smtClean="0"/>
              <a:t>РАЗ, ДВА, ТРИ – ЛАМПОЧКА ГОРИ</a:t>
            </a:r>
            <a:endParaRPr lang="ru-RU" dirty="0"/>
          </a:p>
        </p:txBody>
      </p:sp>
    </p:spTree>
    <p:extLst>
      <p:ext uri="{BB962C8B-B14F-4D97-AF65-F5344CB8AC3E}">
        <p14:creationId xmlns:p14="http://schemas.microsoft.com/office/powerpoint/2010/main" val="150421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5" name="Рисунок 4" descr="IMG_20230320_16123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58599" y="929212"/>
            <a:ext cx="3888000" cy="5184000"/>
          </a:xfrm>
          <a:prstGeom prst="rect">
            <a:avLst/>
          </a:prstGeom>
          <a:noFill/>
          <a:ln>
            <a:noFill/>
          </a:ln>
        </p:spPr>
      </p:pic>
      <p:pic>
        <p:nvPicPr>
          <p:cNvPr id="9" name="Рисунок 8" descr="IMG_20230320_16211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716016" y="929212"/>
            <a:ext cx="3888000" cy="5184000"/>
          </a:xfrm>
          <a:prstGeom prst="rect">
            <a:avLst/>
          </a:prstGeom>
          <a:noFill/>
          <a:ln>
            <a:noFill/>
          </a:ln>
        </p:spPr>
      </p:pic>
      <p:sp>
        <p:nvSpPr>
          <p:cNvPr id="2" name="TextBox 1"/>
          <p:cNvSpPr txBox="1"/>
          <p:nvPr/>
        </p:nvSpPr>
        <p:spPr>
          <a:xfrm>
            <a:off x="2352644" y="827420"/>
            <a:ext cx="4726743" cy="369332"/>
          </a:xfrm>
          <a:prstGeom prst="rect">
            <a:avLst/>
          </a:prstGeom>
          <a:noFill/>
        </p:spPr>
        <p:txBody>
          <a:bodyPr wrap="none" rtlCol="0">
            <a:spAutoFit/>
          </a:bodyPr>
          <a:lstStyle/>
          <a:p>
            <a:r>
              <a:rPr lang="ru-RU" dirty="0" smtClean="0"/>
              <a:t>ОПЫТ: «ИЗ ЧЕГО СОСТОИТ БАТАРЕЙКА»</a:t>
            </a:r>
            <a:endParaRPr lang="ru-RU" dirty="0"/>
          </a:p>
        </p:txBody>
      </p:sp>
    </p:spTree>
    <p:extLst>
      <p:ext uri="{BB962C8B-B14F-4D97-AF65-F5344CB8AC3E}">
        <p14:creationId xmlns:p14="http://schemas.microsoft.com/office/powerpoint/2010/main" val="23887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sp>
        <p:nvSpPr>
          <p:cNvPr id="9" name="Заголовок 1"/>
          <p:cNvSpPr>
            <a:spLocks noGrp="1"/>
          </p:cNvSpPr>
          <p:nvPr>
            <p:ph type="title"/>
          </p:nvPr>
        </p:nvSpPr>
        <p:spPr>
          <a:xfrm>
            <a:off x="457200" y="958404"/>
            <a:ext cx="8229600" cy="796950"/>
          </a:xfrm>
        </p:spPr>
        <p:txBody>
          <a:bodyPr/>
          <a:lstStyle/>
          <a:p>
            <a:r>
              <a:rPr lang="ru-RU" dirty="0" smtClean="0">
                <a:solidFill>
                  <a:srgbClr val="FF0000"/>
                </a:solidFill>
              </a:rPr>
              <a:t>ЭТАП ИТОГОВЫЙ</a:t>
            </a:r>
            <a:endParaRPr lang="ru-RU" dirty="0">
              <a:solidFill>
                <a:srgbClr val="FF0000"/>
              </a:solidFill>
            </a:endParaRPr>
          </a:p>
        </p:txBody>
      </p:sp>
      <p:sp>
        <p:nvSpPr>
          <p:cNvPr id="10" name="Объект 2"/>
          <p:cNvSpPr>
            <a:spLocks noGrp="1"/>
          </p:cNvSpPr>
          <p:nvPr>
            <p:ph idx="1"/>
          </p:nvPr>
        </p:nvSpPr>
        <p:spPr>
          <a:xfrm>
            <a:off x="603448" y="1844824"/>
            <a:ext cx="8001000" cy="3672408"/>
          </a:xfrm>
        </p:spPr>
        <p:txBody>
          <a:bodyPr/>
          <a:lstStyle/>
          <a:p>
            <a:r>
              <a:rPr lang="ru-RU" dirty="0" smtClean="0">
                <a:solidFill>
                  <a:schemeClr val="tx2">
                    <a:lumMod val="75000"/>
                  </a:schemeClr>
                </a:solidFill>
              </a:rPr>
              <a:t>1. Утилизация собранных батареек родителями и детьми группы «МУРАВЬИШКА» в центральную городскую библиотеку города, в ящик для  дальнейшей утилизации. </a:t>
            </a:r>
          </a:p>
          <a:p>
            <a:r>
              <a:rPr lang="ru-RU" dirty="0" smtClean="0">
                <a:solidFill>
                  <a:schemeClr val="tx2">
                    <a:lumMod val="75000"/>
                  </a:schemeClr>
                </a:solidFill>
              </a:rPr>
              <a:t>2. Вручение благодарственных писем и сладких подарков детям.</a:t>
            </a:r>
            <a:endParaRPr lang="ru-RU" dirty="0">
              <a:solidFill>
                <a:schemeClr val="tx2">
                  <a:lumMod val="75000"/>
                </a:schemeClr>
              </a:solidFill>
            </a:endParaRPr>
          </a:p>
        </p:txBody>
      </p:sp>
    </p:spTree>
    <p:extLst>
      <p:ext uri="{BB962C8B-B14F-4D97-AF65-F5344CB8AC3E}">
        <p14:creationId xmlns:p14="http://schemas.microsoft.com/office/powerpoint/2010/main" val="2918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9"/>
                                        </p:tgtEl>
                                      </p:cBhvr>
                                      <p:by x="150000" y="150000"/>
                                    </p:animScale>
                                  </p:childTnLst>
                                </p:cTn>
                              </p:par>
                            </p:childTnLst>
                          </p:cTn>
                        </p:par>
                        <p:par>
                          <p:cTn id="7" fill="hold">
                            <p:stCondLst>
                              <p:cond delay="2000"/>
                            </p:stCondLst>
                            <p:childTnLst>
                              <p:par>
                                <p:cTn id="8" presetID="26" presetClass="emph" presetSubtype="0" fill="hold" grpId="0" nodeType="afterEffect">
                                  <p:stCondLst>
                                    <p:cond delay="0"/>
                                  </p:stCondLst>
                                  <p:childTnLst>
                                    <p:animEffect transition="out" filter="fade">
                                      <p:cBhvr>
                                        <p:cTn id="9" dur="500" tmFilter="0, 0; .2, .5; .8, .5; 1, 0"/>
                                        <p:tgtEl>
                                          <p:spTgt spid="10">
                                            <p:txEl>
                                              <p:pRg st="0" end="0"/>
                                            </p:txEl>
                                          </p:spTgt>
                                        </p:tgtEl>
                                      </p:cBhvr>
                                    </p:animEffect>
                                    <p:animScale>
                                      <p:cBhvr>
                                        <p:cTn id="10" dur="250" autoRev="1" fill="hold"/>
                                        <p:tgtEl>
                                          <p:spTgt spid="10">
                                            <p:txEl>
                                              <p:pRg st="0" end="0"/>
                                            </p:txEl>
                                          </p:spTgt>
                                        </p:tgtEl>
                                      </p:cBhvr>
                                      <p:by x="105000" y="105000"/>
                                    </p:animScale>
                                  </p:childTnLst>
                                </p:cTn>
                              </p:par>
                            </p:childTnLst>
                          </p:cTn>
                        </p:par>
                        <p:par>
                          <p:cTn id="11" fill="hold">
                            <p:stCondLst>
                              <p:cond delay="2500"/>
                            </p:stCondLst>
                            <p:childTnLst>
                              <p:par>
                                <p:cTn id="12" presetID="26" presetClass="emph" presetSubtype="0" fill="hold" grpId="0" nodeType="afterEffect">
                                  <p:stCondLst>
                                    <p:cond delay="0"/>
                                  </p:stCondLst>
                                  <p:childTnLst>
                                    <p:animEffect transition="out" filter="fade">
                                      <p:cBhvr>
                                        <p:cTn id="13" dur="500" tmFilter="0, 0; .2, .5; .8, .5; 1, 0"/>
                                        <p:tgtEl>
                                          <p:spTgt spid="10">
                                            <p:txEl>
                                              <p:pRg st="1" end="1"/>
                                            </p:txEl>
                                          </p:spTgt>
                                        </p:tgtEl>
                                      </p:cBhvr>
                                    </p:animEffect>
                                    <p:animScale>
                                      <p:cBhvr>
                                        <p:cTn id="14" dur="250" autoRev="1" fill="hold"/>
                                        <p:tgtEl>
                                          <p:spTgt spid="10">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pic>
        <p:nvPicPr>
          <p:cNvPr id="5" name="Рисунок 4" descr="IMG-20230331-WA000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27584" y="692696"/>
            <a:ext cx="7344816" cy="5508612"/>
          </a:xfrm>
          <a:prstGeom prst="rect">
            <a:avLst/>
          </a:prstGeom>
          <a:noFill/>
          <a:ln>
            <a:noFill/>
          </a:ln>
        </p:spPr>
      </p:pic>
      <p:sp>
        <p:nvSpPr>
          <p:cNvPr id="3" name="TextBox 2"/>
          <p:cNvSpPr txBox="1"/>
          <p:nvPr/>
        </p:nvSpPr>
        <p:spPr>
          <a:xfrm>
            <a:off x="1332714" y="827420"/>
            <a:ext cx="6334555" cy="369332"/>
          </a:xfrm>
          <a:prstGeom prst="rect">
            <a:avLst/>
          </a:prstGeom>
          <a:noFill/>
        </p:spPr>
        <p:txBody>
          <a:bodyPr wrap="none" rtlCol="0">
            <a:spAutoFit/>
          </a:bodyPr>
          <a:lstStyle/>
          <a:p>
            <a:r>
              <a:rPr lang="ru-RU" dirty="0" smtClean="0"/>
              <a:t>НАГРАЖДЕНИЕ ДЕТЕЙ ПОСЛЕ ОКОНЧАНИЯ ПРОЕКТА</a:t>
            </a:r>
            <a:endParaRPr lang="ru-RU" dirty="0"/>
          </a:p>
        </p:txBody>
      </p:sp>
    </p:spTree>
    <p:extLst>
      <p:ext uri="{BB962C8B-B14F-4D97-AF65-F5344CB8AC3E}">
        <p14:creationId xmlns:p14="http://schemas.microsoft.com/office/powerpoint/2010/main" val="14923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Галя\Desktop\1830ac3161864b38ea9cc57c64b3e002.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pic>
        <p:nvPicPr>
          <p:cNvPr id="9" name="Рисунок 8" descr="IMG_155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0282" y="836712"/>
            <a:ext cx="3665694" cy="5184576"/>
          </a:xfrm>
          <a:prstGeom prst="rect">
            <a:avLst/>
          </a:prstGeom>
          <a:noFill/>
          <a:ln>
            <a:noFill/>
          </a:ln>
        </p:spPr>
      </p:pic>
      <p:pic>
        <p:nvPicPr>
          <p:cNvPr id="11" name="Рисунок 10" descr="IMG_1555"/>
          <p:cNvPicPr>
            <a:picLocks noGrp="1"/>
          </p:cNvPicPr>
          <p:nvPr isPhoto="1"/>
        </p:nvPicPr>
        <p:blipFill>
          <a:blip r:embed="rId4" cstate="print">
            <a:lum/>
            <a:extLst>
              <a:ext uri="{28A0092B-C50C-407E-A947-70E740481C1C}">
                <a14:useLocalDpi xmlns:a14="http://schemas.microsoft.com/office/drawing/2010/main" val="0"/>
              </a:ext>
            </a:extLst>
          </a:blip>
          <a:stretch>
            <a:fillRect/>
          </a:stretch>
        </p:blipFill>
        <p:spPr>
          <a:xfrm>
            <a:off x="4644416" y="846044"/>
            <a:ext cx="3672000" cy="5184000"/>
          </a:xfrm>
          <a:prstGeom prst="rect">
            <a:avLst/>
          </a:prstGeom>
          <a:noFill/>
          <a:ln>
            <a:noFill/>
          </a:ln>
        </p:spPr>
      </p:pic>
      <p:sp>
        <p:nvSpPr>
          <p:cNvPr id="2" name="TextBox 1"/>
          <p:cNvSpPr txBox="1"/>
          <p:nvPr/>
        </p:nvSpPr>
        <p:spPr>
          <a:xfrm>
            <a:off x="1403648" y="1268760"/>
            <a:ext cx="6962932" cy="646331"/>
          </a:xfrm>
          <a:prstGeom prst="rect">
            <a:avLst/>
          </a:prstGeom>
          <a:noFill/>
        </p:spPr>
        <p:txBody>
          <a:bodyPr wrap="none" rtlCol="0">
            <a:spAutoFit/>
          </a:bodyPr>
          <a:lstStyle/>
          <a:p>
            <a:pPr algn="ctr"/>
            <a:r>
              <a:rPr lang="ru-RU" dirty="0" smtClean="0"/>
              <a:t>КОЛЯ КАЗАНЦЕВ С МАМОЙ ОТНЕСЛИ БАТАРЕЙКИ В ПУНКТ</a:t>
            </a:r>
          </a:p>
          <a:p>
            <a:pPr algn="ctr"/>
            <a:r>
              <a:rPr lang="ru-RU" dirty="0" smtClean="0"/>
              <a:t>УТИЛИЗАЦИИ, В БИБЛИОТЕКУ ИМ.  В.Г. БЕЛИНСКОГО</a:t>
            </a:r>
            <a:endParaRPr lang="ru-RU" dirty="0"/>
          </a:p>
        </p:txBody>
      </p:sp>
    </p:spTree>
    <p:extLst>
      <p:ext uri="{BB962C8B-B14F-4D97-AF65-F5344CB8AC3E}">
        <p14:creationId xmlns:p14="http://schemas.microsoft.com/office/powerpoint/2010/main" val="29615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ppt_w</p:attrName>
                                        </p:attrNameLst>
                                      </p:cBhvr>
                                      <p:tavLst>
                                        <p:tav tm="0" fmla="#ppt_w*sin(2.5*pi*$)">
                                          <p:val>
                                            <p:fltVal val="0"/>
                                          </p:val>
                                        </p:tav>
                                        <p:tav tm="100000">
                                          <p:val>
                                            <p:fltVal val="1"/>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172" y="-1114288"/>
            <a:ext cx="6847655" cy="9144000"/>
          </a:xfrm>
          <a:prstGeom prst="rect">
            <a:avLst/>
          </a:prstGeom>
        </p:spPr>
      </p:pic>
      <p:sp>
        <p:nvSpPr>
          <p:cNvPr id="5" name="Заголовок 1"/>
          <p:cNvSpPr>
            <a:spLocks noGrp="1"/>
          </p:cNvSpPr>
          <p:nvPr>
            <p:ph type="title"/>
          </p:nvPr>
        </p:nvSpPr>
        <p:spPr>
          <a:xfrm>
            <a:off x="457199" y="1052736"/>
            <a:ext cx="8229600" cy="782960"/>
          </a:xfrm>
        </p:spPr>
        <p:txBody>
          <a:bodyPr/>
          <a:lstStyle/>
          <a:p>
            <a:r>
              <a:rPr lang="ru-RU" b="1" dirty="0" smtClean="0">
                <a:solidFill>
                  <a:srgbClr val="FF0000"/>
                </a:solidFill>
              </a:rPr>
              <a:t>ЗАКЛЮЧЕНИЕ.</a:t>
            </a:r>
            <a:endParaRPr lang="ru-RU" b="1" dirty="0">
              <a:solidFill>
                <a:srgbClr val="FF0000"/>
              </a:solidFill>
            </a:endParaRPr>
          </a:p>
        </p:txBody>
      </p:sp>
      <p:sp>
        <p:nvSpPr>
          <p:cNvPr id="7" name="Объект 2"/>
          <p:cNvSpPr>
            <a:spLocks noGrp="1"/>
          </p:cNvSpPr>
          <p:nvPr>
            <p:ph idx="1"/>
          </p:nvPr>
        </p:nvSpPr>
        <p:spPr>
          <a:xfrm>
            <a:off x="395536" y="1916832"/>
            <a:ext cx="7931225" cy="4205064"/>
          </a:xfrm>
        </p:spPr>
        <p:txBody>
          <a:bodyPr>
            <a:noAutofit/>
          </a:bodyPr>
          <a:lstStyle/>
          <a:p>
            <a:pPr algn="just"/>
            <a:r>
              <a:rPr lang="ru-RU" sz="2500" dirty="0" smtClean="0">
                <a:solidFill>
                  <a:schemeClr val="tx2">
                    <a:lumMod val="75000"/>
                  </a:schemeClr>
                </a:solidFill>
              </a:rPr>
              <a:t>Подводя итоги исследований, можно утверждать, что наша гипотеза подтвердилась. Батарейки содержат химические вещества, которые пагубно влияют на окружающую среду, на живую природу. Под воздействием щелочной среды почв, под воздействием воды нарушается целостность корпуса батарейки, и содержащиеся в ней вредные элементы попадают в почву, подземные воды, и, естественно, в организм человека и животных. Неправильная утилизация электронных отходов может привести к экологической катастрофе.</a:t>
            </a:r>
            <a:endParaRPr lang="ru-RU" sz="2500" dirty="0">
              <a:solidFill>
                <a:schemeClr val="tx2">
                  <a:lumMod val="75000"/>
                </a:schemeClr>
              </a:solidFill>
            </a:endParaRPr>
          </a:p>
        </p:txBody>
      </p:sp>
    </p:spTree>
    <p:extLst>
      <p:ext uri="{BB962C8B-B14F-4D97-AF65-F5344CB8AC3E}">
        <p14:creationId xmlns:p14="http://schemas.microsoft.com/office/powerpoint/2010/main" val="80310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0" nodeType="withEffect">
                                  <p:stCondLst>
                                    <p:cond delay="0"/>
                                  </p:stCondLst>
                                  <p:childTnLst>
                                    <p:animScale>
                                      <p:cBhvr>
                                        <p:cTn id="9" dur="2000" fill="hold"/>
                                        <p:tgtEl>
                                          <p:spTgt spid="5"/>
                                        </p:tgtEl>
                                      </p:cBhvr>
                                      <p:by x="150000" y="150000"/>
                                    </p:animScale>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2000"/>
                                        <p:tgtEl>
                                          <p:spTgt spid="7">
                                            <p:txEl>
                                              <p:pRg st="0" end="0"/>
                                            </p:txEl>
                                          </p:spTgt>
                                        </p:tgtEl>
                                      </p:cBhvr>
                                    </p:animEffect>
                                    <p:anim calcmode="lin" valueType="num">
                                      <p:cBhvr>
                                        <p:cTn id="14"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sp>
        <p:nvSpPr>
          <p:cNvPr id="2" name="TextBox 1"/>
          <p:cNvSpPr txBox="1"/>
          <p:nvPr/>
        </p:nvSpPr>
        <p:spPr>
          <a:xfrm>
            <a:off x="685801" y="1113344"/>
            <a:ext cx="7846640" cy="4647426"/>
          </a:xfrm>
          <a:prstGeom prst="rect">
            <a:avLst/>
          </a:prstGeom>
          <a:noFill/>
        </p:spPr>
        <p:txBody>
          <a:bodyPr wrap="square" rtlCol="0">
            <a:spAutoFit/>
          </a:bodyPr>
          <a:lstStyle/>
          <a:p>
            <a:pPr algn="ctr"/>
            <a:r>
              <a:rPr lang="ru-RU" sz="1600" dirty="0" smtClean="0"/>
              <a:t>ЛИТЕРАТУРА</a:t>
            </a:r>
            <a:r>
              <a:rPr lang="ru-RU" sz="1600" dirty="0" smtClean="0"/>
              <a:t>:</a:t>
            </a:r>
          </a:p>
          <a:p>
            <a:pPr algn="ctr"/>
            <a:r>
              <a:rPr lang="ru-RU" sz="1600" dirty="0" smtClean="0"/>
              <a:t>1.О ПРОЕКТЕ «НАЦИОНАЛЬНОЙ СТРАТЕГИИ ЭКОЛОГИЧЕСКОГО ОБРАЗОВАНИЯ В РОССИЙСКОЙ ФЕДЕРАЦИИ»// ДОШКОЛЬНОЕ ВОСПИТАНИЕ. – 2001. - № 6</a:t>
            </a:r>
          </a:p>
          <a:p>
            <a:pPr algn="ctr"/>
            <a:r>
              <a:rPr lang="ru-RU" sz="1600" dirty="0" smtClean="0"/>
              <a:t>2. АЗБУКА ЭКОЛОГИИ//ОБРУЧ. – 1997. - №2.</a:t>
            </a:r>
          </a:p>
          <a:p>
            <a:pPr algn="ctr"/>
            <a:r>
              <a:rPr lang="ru-RU" sz="1600" dirty="0" smtClean="0"/>
              <a:t>3.НАШ ДОМ – ПРИРОДА. ПРОГРАММА ЭКОЛОГИЧЕСКОГО ОБРАЗОВАНИЯ ДОШКОЛЬНИКОВ. – М.: ИСАР, 1988.</a:t>
            </a:r>
          </a:p>
          <a:p>
            <a:pPr algn="ctr"/>
            <a:r>
              <a:rPr lang="ru-RU" sz="1600" dirty="0" smtClean="0"/>
              <a:t>4. ЭКОЛОГИЧЕСКОЕ ВОСПИТАНИЕ В ДЕТСКОМ САДУ. – М.: КАРАПУЗ, 2000.</a:t>
            </a:r>
          </a:p>
          <a:p>
            <a:pPr algn="ctr"/>
            <a:r>
              <a:rPr lang="ru-RU" sz="1600" dirty="0" smtClean="0"/>
              <a:t>5.ДЫБИНА О.В. НЕИЗВЕДАННОЕ РЯДОМ: ЗАНИМАТЕЛЬНЫЕ ОПЫТЫ И ЭКСПЕРИМЕНТЫ ДЛЯ ДОШКОЛЬНИКОВ/ О.В. ДЫБИНА, Н.П. РАХМАНОВА, В.В. ЩЕТИНИНА. – М.: ТЦ «СФЕРА», 2005.</a:t>
            </a:r>
            <a:endParaRPr lang="ru-RU" sz="1600" dirty="0" smtClean="0"/>
          </a:p>
          <a:p>
            <a:pPr marL="342900" indent="-342900" algn="ctr">
              <a:buAutoNum type="arabicPeriod"/>
            </a:pPr>
            <a:r>
              <a:rPr lang="ru-RU" sz="1600" dirty="0" smtClean="0"/>
              <a:t>« </a:t>
            </a:r>
            <a:r>
              <a:rPr lang="ru-RU" sz="1600" dirty="0" smtClean="0"/>
              <a:t>НАШ ДОМ – ПРИРОДА». Н.А. РЫЖОВА  ТЦ- СФЕРА 2006 ГОД.</a:t>
            </a:r>
          </a:p>
          <a:p>
            <a:pPr marL="342900" indent="-342900" algn="ctr">
              <a:buAutoNum type="arabicPeriod"/>
            </a:pPr>
            <a:r>
              <a:rPr lang="ru-RU" sz="1600" dirty="0" smtClean="0"/>
              <a:t>«ПОЧВА – ЖИВАЯ ЗЕМЛЯ». Н.А. РЫЖОВА ТЦ СФЕРА 2006 ГОД.</a:t>
            </a:r>
          </a:p>
          <a:p>
            <a:pPr marL="342900" indent="-342900" algn="ctr">
              <a:buAutoNum type="arabicPeriod"/>
            </a:pPr>
            <a:r>
              <a:rPr lang="ru-RU" sz="1600" dirty="0" smtClean="0"/>
              <a:t> «ЧТО? ГДЕ? ПОЧЕМУ?» ЭНЦИКЛОПЕДИЯ ДЛЯ ДЕТЕЙ2008 ГОД.</a:t>
            </a:r>
          </a:p>
          <a:p>
            <a:pPr marL="342900" indent="-342900" algn="ctr">
              <a:buAutoNum type="arabicPeriod"/>
            </a:pPr>
            <a:r>
              <a:rPr lang="ru-RU" sz="1600" dirty="0" smtClean="0"/>
              <a:t>ЭНЦИКЛОПЕДИЯ ДЛЯ ДОШКОЛЬНИКА МОСКВА «РОСМЭН» 2008 ГОД.</a:t>
            </a:r>
          </a:p>
          <a:p>
            <a:pPr marL="342900" indent="-342900" algn="ctr">
              <a:buAutoNum type="arabicPeriod"/>
            </a:pPr>
            <a:r>
              <a:rPr lang="ru-RU" sz="1600" dirty="0" smtClean="0"/>
              <a:t>ИНТЕРНЕТ  -РЕСУРСЫ. САЙТ: «МААМ.РУ» ДЛЯ ВОСПИТАТЕЛЕЙ ДЕТСКИХ САДОВ.</a:t>
            </a:r>
            <a:endParaRPr lang="ru-RU" sz="1600" dirty="0" smtClean="0"/>
          </a:p>
          <a:p>
            <a:pPr marL="342900" indent="-342900" algn="ctr">
              <a:buAutoNum type="arabicPeriod"/>
            </a:pPr>
            <a:endParaRPr lang="ru-RU" sz="2400" dirty="0" smtClean="0"/>
          </a:p>
        </p:txBody>
      </p:sp>
    </p:spTree>
    <p:extLst>
      <p:ext uri="{BB962C8B-B14F-4D97-AF65-F5344CB8AC3E}">
        <p14:creationId xmlns:p14="http://schemas.microsoft.com/office/powerpoint/2010/main" val="220602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4624"/>
            <a:ext cx="9428112" cy="6813376"/>
          </a:xfrm>
        </p:spPr>
      </p:pic>
      <p:sp>
        <p:nvSpPr>
          <p:cNvPr id="5" name="Прямоугольник 4"/>
          <p:cNvSpPr/>
          <p:nvPr/>
        </p:nvSpPr>
        <p:spPr>
          <a:xfrm>
            <a:off x="654908" y="404664"/>
            <a:ext cx="783419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Спасибо за внимание !</a:t>
            </a:r>
            <a:endParaRPr lang="ru-RU"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775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75"/>
                    </a14:imgEffect>
                    <a14:imgEffect>
                      <a14:saturation sat="308000"/>
                    </a14:imgEffect>
                  </a14:imgLayer>
                </a14:imgProps>
              </a:ext>
              <a:ext uri="{28A0092B-C50C-407E-A947-70E740481C1C}">
                <a14:useLocalDpi xmlns:a14="http://schemas.microsoft.com/office/drawing/2010/main" val="0"/>
              </a:ext>
            </a:extLst>
          </a:blip>
          <a:stretch>
            <a:fillRect/>
          </a:stretch>
        </p:blipFill>
        <p:spPr>
          <a:xfrm rot="5400000">
            <a:off x="1148172" y="-1159509"/>
            <a:ext cx="6847655" cy="9144000"/>
          </a:xfrm>
          <a:prstGeom prst="rect">
            <a:avLst/>
          </a:prstGeom>
          <a:scene3d>
            <a:camera prst="orthographicFront"/>
            <a:lightRig rig="threePt" dir="t"/>
          </a:scene3d>
          <a:sp3d>
            <a:bevelT prst="relaxedInset"/>
          </a:sp3d>
        </p:spPr>
      </p:pic>
      <p:sp>
        <p:nvSpPr>
          <p:cNvPr id="5" name="Заголовок 1"/>
          <p:cNvSpPr txBox="1">
            <a:spLocks/>
          </p:cNvSpPr>
          <p:nvPr/>
        </p:nvSpPr>
        <p:spPr>
          <a:xfrm>
            <a:off x="685800" y="980728"/>
            <a:ext cx="7772400" cy="48245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900" b="1" dirty="0">
              <a:solidFill>
                <a:schemeClr val="accent6">
                  <a:lumMod val="50000"/>
                </a:schemeClr>
              </a:solidFill>
              <a:latin typeface="Bookman Old Style" pitchFamily="18" charset="0"/>
            </a:endParaRPr>
          </a:p>
        </p:txBody>
      </p:sp>
      <p:sp>
        <p:nvSpPr>
          <p:cNvPr id="2" name="Прямоугольник 1"/>
          <p:cNvSpPr/>
          <p:nvPr/>
        </p:nvSpPr>
        <p:spPr>
          <a:xfrm>
            <a:off x="685800" y="836712"/>
            <a:ext cx="7772400" cy="5601533"/>
          </a:xfrm>
          <a:prstGeom prst="rect">
            <a:avLst/>
          </a:prstGeom>
        </p:spPr>
        <p:txBody>
          <a:bodyPr wrap="square">
            <a:spAutoFit/>
          </a:bodyPr>
          <a:lstStyle/>
          <a:p>
            <a:r>
              <a:rPr lang="ru-RU" sz="2000" b="1" dirty="0">
                <a:solidFill>
                  <a:srgbClr val="FF0000"/>
                </a:solidFill>
              </a:rPr>
              <a:t>Цель проекта:</a:t>
            </a:r>
            <a:r>
              <a:rPr lang="ru-RU" sz="2000" b="1" dirty="0">
                <a:solidFill>
                  <a:schemeClr val="tx2">
                    <a:lumMod val="75000"/>
                  </a:schemeClr>
                </a:solidFill>
              </a:rPr>
              <a:t> </a:t>
            </a:r>
            <a:r>
              <a:rPr lang="ru-RU" sz="2000" dirty="0">
                <a:solidFill>
                  <a:schemeClr val="tx2">
                    <a:lumMod val="75000"/>
                  </a:schemeClr>
                </a:solidFill>
              </a:rPr>
              <a:t>Расширить знания детей о взаимозависимости деятельности человека и мира природы, дать детям представление о том, какой вред наносится окружающей среде, не переработанными батарейками.</a:t>
            </a:r>
          </a:p>
          <a:p>
            <a:pPr fontAlgn="t"/>
            <a:r>
              <a:rPr lang="ru-RU" sz="2000" b="1" dirty="0">
                <a:solidFill>
                  <a:srgbClr val="FF0000"/>
                </a:solidFill>
              </a:rPr>
              <a:t>Участники проекта</a:t>
            </a:r>
            <a:endParaRPr lang="ru-RU" sz="2000" dirty="0">
              <a:solidFill>
                <a:srgbClr val="FF0000"/>
              </a:solidFill>
            </a:endParaRPr>
          </a:p>
          <a:p>
            <a:pPr fontAlgn="t"/>
            <a:r>
              <a:rPr lang="ru-RU" sz="2000" dirty="0">
                <a:solidFill>
                  <a:schemeClr val="tx2">
                    <a:lumMod val="75000"/>
                  </a:schemeClr>
                </a:solidFill>
              </a:rPr>
              <a:t>Дети средней группы, воспитатель, родители.</a:t>
            </a:r>
          </a:p>
          <a:p>
            <a:pPr fontAlgn="t"/>
            <a:r>
              <a:rPr lang="ru-RU" sz="2000" b="1" dirty="0">
                <a:solidFill>
                  <a:srgbClr val="FF0000"/>
                </a:solidFill>
              </a:rPr>
              <a:t>Вид проекта</a:t>
            </a:r>
            <a:endParaRPr lang="ru-RU" sz="2000" dirty="0">
              <a:solidFill>
                <a:srgbClr val="FF0000"/>
              </a:solidFill>
            </a:endParaRPr>
          </a:p>
          <a:p>
            <a:pPr fontAlgn="t"/>
            <a:r>
              <a:rPr lang="ru-RU" sz="2000" dirty="0">
                <a:solidFill>
                  <a:schemeClr val="tx2">
                    <a:lumMod val="75000"/>
                  </a:schemeClr>
                </a:solidFill>
              </a:rPr>
              <a:t>Краткосрочный (3недели); поисково-исследовательский.</a:t>
            </a:r>
          </a:p>
          <a:p>
            <a:pPr fontAlgn="t"/>
            <a:r>
              <a:rPr lang="ru-RU" sz="2000" b="1" dirty="0">
                <a:solidFill>
                  <a:srgbClr val="FF0000"/>
                </a:solidFill>
              </a:rPr>
              <a:t>Ожидаемый результат</a:t>
            </a:r>
            <a:endParaRPr lang="ru-RU" sz="2000" dirty="0">
              <a:solidFill>
                <a:srgbClr val="FF0000"/>
              </a:solidFill>
            </a:endParaRPr>
          </a:p>
          <a:p>
            <a:pPr fontAlgn="t"/>
            <a:r>
              <a:rPr lang="ru-RU" sz="2000" dirty="0">
                <a:solidFill>
                  <a:schemeClr val="tx2">
                    <a:lumMod val="75000"/>
                  </a:schemeClr>
                </a:solidFill>
              </a:rPr>
              <a:t>- дети  научатся искать условия решения поставленной задачи, отыскивать связи между свойствами объекта и возможностями его преобразования;</a:t>
            </a:r>
          </a:p>
          <a:p>
            <a:pPr fontAlgn="t"/>
            <a:r>
              <a:rPr lang="ru-RU" sz="2000" dirty="0">
                <a:solidFill>
                  <a:schemeClr val="tx2">
                    <a:lumMod val="75000"/>
                  </a:schemeClr>
                </a:solidFill>
              </a:rPr>
              <a:t>- дети приобретают социальную практику, адаптируются к современным условиям жизни;</a:t>
            </a:r>
          </a:p>
          <a:p>
            <a:pPr fontAlgn="t"/>
            <a:r>
              <a:rPr lang="ru-RU" sz="2000" dirty="0">
                <a:solidFill>
                  <a:schemeClr val="tx2">
                    <a:lumMod val="75000"/>
                  </a:schemeClr>
                </a:solidFill>
              </a:rPr>
              <a:t>- развиваются такие качества личности, как самостоятельность, целеустремлённость, ответственность, инициативность, настойчивость, толерантность.</a:t>
            </a:r>
          </a:p>
          <a:p>
            <a:endParaRPr lang="ru-RU" dirty="0"/>
          </a:p>
        </p:txBody>
      </p:sp>
    </p:spTree>
    <p:extLst>
      <p:ext uri="{BB962C8B-B14F-4D97-AF65-F5344CB8AC3E}">
        <p14:creationId xmlns:p14="http://schemas.microsoft.com/office/powerpoint/2010/main" val="331283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Vertical)">
                                      <p:cBhvr>
                                        <p:cTn id="19" dur="500"/>
                                        <p:tgtEl>
                                          <p:spTgt spid="2">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barn(inVertical)">
                                      <p:cBhvr>
                                        <p:cTn id="25" dur="500"/>
                                        <p:tgtEl>
                                          <p:spTgt spid="2">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barn(inVertical)">
                                      <p:cBhvr>
                                        <p:cTn id="28" dur="500"/>
                                        <p:tgtEl>
                                          <p:spTgt spid="2">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barn(inVertical)">
                                      <p:cBhvr>
                                        <p:cTn id="31" dur="500"/>
                                        <p:tgtEl>
                                          <p:spTgt spid="2">
                                            <p:txEl>
                                              <p:pRg st="7" end="7"/>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barn(inVertical)">
                                      <p:cBhvr>
                                        <p:cTn id="3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552" y="-243408"/>
            <a:ext cx="10081120" cy="748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15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www.heritagechristiancollege.com/wp-content/uploads/2019/05/free-border-templates-for-powerpoint-of-18-microsoft-christmas-border-templates-free-free-of-free-border-templates-for-powerpoin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4577"/>
            <a:ext cx="9324528" cy="682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685800" y="980728"/>
            <a:ext cx="7772400" cy="496855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dirty="0"/>
          </a:p>
        </p:txBody>
      </p:sp>
      <p:sp>
        <p:nvSpPr>
          <p:cNvPr id="9" name="Объект 2"/>
          <p:cNvSpPr>
            <a:spLocks noGrp="1"/>
          </p:cNvSpPr>
          <p:nvPr>
            <p:ph idx="1"/>
          </p:nvPr>
        </p:nvSpPr>
        <p:spPr>
          <a:xfrm>
            <a:off x="460376" y="981075"/>
            <a:ext cx="8144072" cy="4962525"/>
          </a:xfrm>
        </p:spPr>
        <p:txBody>
          <a:bodyPr>
            <a:normAutofit fontScale="92500" lnSpcReduction="20000"/>
          </a:bodyPr>
          <a:lstStyle/>
          <a:p>
            <a:pPr marL="0" indent="0" algn="ctr">
              <a:buNone/>
            </a:pPr>
            <a:r>
              <a:rPr lang="ru-RU" sz="3900" b="1" dirty="0" smtClean="0">
                <a:solidFill>
                  <a:srgbClr val="002060"/>
                </a:solidFill>
              </a:rPr>
              <a:t>ЗАДАЧИ ПРОЕКТА</a:t>
            </a:r>
          </a:p>
          <a:p>
            <a:pPr marL="0" indent="0" algn="ctr">
              <a:buNone/>
            </a:pPr>
            <a:endParaRPr lang="ru-RU" sz="1400" b="1" dirty="0">
              <a:solidFill>
                <a:srgbClr val="002060"/>
              </a:solidFill>
            </a:endParaRPr>
          </a:p>
          <a:p>
            <a:r>
              <a:rPr lang="ru-RU" sz="2400" b="1" dirty="0" smtClean="0">
                <a:solidFill>
                  <a:srgbClr val="002060"/>
                </a:solidFill>
              </a:rPr>
              <a:t>Объяснить детям, что в современном мире батарейки имеют большую необходимость. </a:t>
            </a:r>
          </a:p>
          <a:p>
            <a:r>
              <a:rPr lang="ru-RU" sz="2400" b="1" dirty="0" smtClean="0">
                <a:solidFill>
                  <a:srgbClr val="002060"/>
                </a:solidFill>
              </a:rPr>
              <a:t>Познакомить с пользой и вредом батарейки.</a:t>
            </a:r>
          </a:p>
          <a:p>
            <a:r>
              <a:rPr lang="ru-RU" sz="2400" b="1" dirty="0" smtClean="0">
                <a:solidFill>
                  <a:srgbClr val="002060"/>
                </a:solidFill>
              </a:rPr>
              <a:t>Изучить состав батарейки и её свойства.</a:t>
            </a:r>
          </a:p>
          <a:p>
            <a:r>
              <a:rPr lang="ru-RU" sz="2400" b="1" dirty="0" smtClean="0">
                <a:solidFill>
                  <a:srgbClr val="002060"/>
                </a:solidFill>
              </a:rPr>
              <a:t>Разъяснить, какую опасность для человека и природы несут выброшенные вместе с обычным мусором батарейки. </a:t>
            </a:r>
          </a:p>
          <a:p>
            <a:r>
              <a:rPr lang="ru-RU" sz="2400" b="1" dirty="0" smtClean="0">
                <a:solidFill>
                  <a:srgbClr val="002060"/>
                </a:solidFill>
              </a:rPr>
              <a:t>Сформировать представление детей о необходимости сбора использованных элементов питания для дальнейшей транспортировки в пункт утилизации.</a:t>
            </a:r>
          </a:p>
          <a:p>
            <a:pPr lvl="0" fontAlgn="base">
              <a:spcAft>
                <a:spcPct val="0"/>
              </a:spcAft>
              <a:buFontTx/>
              <a:buChar char="•"/>
            </a:pPr>
            <a:r>
              <a:rPr lang="ru-RU" sz="2400" b="1" kern="0" dirty="0">
                <a:solidFill>
                  <a:srgbClr val="002060"/>
                </a:solidFill>
                <a:cs typeface="Arial"/>
              </a:rPr>
              <a:t>стимулировать познавательную деятельность;</a:t>
            </a:r>
          </a:p>
          <a:p>
            <a:pPr lvl="0" fontAlgn="base">
              <a:spcAft>
                <a:spcPct val="0"/>
              </a:spcAft>
              <a:buFontTx/>
              <a:buChar char="•"/>
            </a:pPr>
            <a:r>
              <a:rPr lang="ru-RU" sz="2400" b="1" kern="0" dirty="0">
                <a:solidFill>
                  <a:srgbClr val="002060"/>
                </a:solidFill>
                <a:cs typeface="Arial"/>
              </a:rPr>
              <a:t>развивать любознательность, логическое мышление, память и внимание</a:t>
            </a:r>
            <a:endParaRPr lang="ru-RU" sz="2400" b="1" dirty="0">
              <a:solidFill>
                <a:srgbClr val="002060"/>
              </a:solidFill>
            </a:endParaRPr>
          </a:p>
        </p:txBody>
      </p:sp>
    </p:spTree>
    <p:extLst>
      <p:ext uri="{BB962C8B-B14F-4D97-AF65-F5344CB8AC3E}">
        <p14:creationId xmlns:p14="http://schemas.microsoft.com/office/powerpoint/2010/main" val="33253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barn(inVertical)">
                                      <p:cBhvr>
                                        <p:cTn id="11" dur="500"/>
                                        <p:tgtEl>
                                          <p:spTgt spid="9">
                                            <p:txEl>
                                              <p:pRg st="2" end="2"/>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arn(inVertical)">
                                      <p:cBhvr>
                                        <p:cTn id="15" dur="500"/>
                                        <p:tgtEl>
                                          <p:spTgt spid="9">
                                            <p:txEl>
                                              <p:pRg st="3" end="3"/>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barn(inVertical)">
                                      <p:cBhvr>
                                        <p:cTn id="19" dur="500"/>
                                        <p:tgtEl>
                                          <p:spTgt spid="9">
                                            <p:txEl>
                                              <p:pRg st="4" end="4"/>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barn(inVertical)">
                                      <p:cBhvr>
                                        <p:cTn id="23" dur="500"/>
                                        <p:tgtEl>
                                          <p:spTgt spid="9">
                                            <p:txEl>
                                              <p:pRg st="5" end="5"/>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arn(inVertical)">
                                      <p:cBhvr>
                                        <p:cTn id="27" dur="500"/>
                                        <p:tgtEl>
                                          <p:spTgt spid="9">
                                            <p:txEl>
                                              <p:pRg st="6" end="6"/>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Effect transition="in" filter="barn(inVertical)">
                                      <p:cBhvr>
                                        <p:cTn id="31" dur="500"/>
                                        <p:tgtEl>
                                          <p:spTgt spid="9">
                                            <p:txEl>
                                              <p:pRg st="7" end="7"/>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barn(inVertical)">
                                      <p:cBhvr>
                                        <p:cTn id="3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75"/>
                    </a14:imgEffect>
                    <a14:imgEffect>
                      <a14:saturation sat="308000"/>
                    </a14:imgEffect>
                  </a14:imgLayer>
                </a14:imgProps>
              </a:ext>
              <a:ext uri="{28A0092B-C50C-407E-A947-70E740481C1C}">
                <a14:useLocalDpi xmlns:a14="http://schemas.microsoft.com/office/drawing/2010/main" val="0"/>
              </a:ext>
            </a:extLst>
          </a:blip>
          <a:stretch>
            <a:fillRect/>
          </a:stretch>
        </p:blipFill>
        <p:spPr>
          <a:xfrm rot="5400000">
            <a:off x="1148172" y="-1159509"/>
            <a:ext cx="6847655" cy="9144000"/>
          </a:xfrm>
          <a:prstGeom prst="rect">
            <a:avLst/>
          </a:prstGeom>
          <a:scene3d>
            <a:camera prst="orthographicFront"/>
            <a:lightRig rig="threePt" dir="t"/>
          </a:scene3d>
          <a:sp3d>
            <a:bevelT prst="relaxedInset"/>
          </a:sp3d>
        </p:spPr>
      </p:pic>
      <p:sp>
        <p:nvSpPr>
          <p:cNvPr id="5" name="Заголовок 1"/>
          <p:cNvSpPr txBox="1">
            <a:spLocks/>
          </p:cNvSpPr>
          <p:nvPr/>
        </p:nvSpPr>
        <p:spPr>
          <a:xfrm>
            <a:off x="685800" y="980728"/>
            <a:ext cx="7772400" cy="48245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900" b="1" dirty="0">
              <a:solidFill>
                <a:schemeClr val="accent6">
                  <a:lumMod val="50000"/>
                </a:schemeClr>
              </a:solidFill>
              <a:latin typeface="Bookman Old Style" pitchFamily="18" charset="0"/>
            </a:endParaRPr>
          </a:p>
        </p:txBody>
      </p:sp>
      <p:sp>
        <p:nvSpPr>
          <p:cNvPr id="6" name="Заголовок 1"/>
          <p:cNvSpPr>
            <a:spLocks noGrp="1"/>
          </p:cNvSpPr>
          <p:nvPr>
            <p:ph type="title"/>
          </p:nvPr>
        </p:nvSpPr>
        <p:spPr>
          <a:xfrm>
            <a:off x="457199" y="778694"/>
            <a:ext cx="8229600" cy="850106"/>
          </a:xfrm>
        </p:spPr>
        <p:txBody>
          <a:bodyPr>
            <a:normAutofit fontScale="90000"/>
          </a:bodyPr>
          <a:lstStyle/>
          <a:p>
            <a:r>
              <a:rPr lang="ru-RU" dirty="0" smtClean="0">
                <a:solidFill>
                  <a:schemeClr val="tx2">
                    <a:lumMod val="75000"/>
                  </a:schemeClr>
                </a:solidFill>
              </a:rPr>
              <a:t>ПОДГОТОВИТЕЛЬНАЯ РАБОТА</a:t>
            </a:r>
            <a:endParaRPr lang="ru-RU" dirty="0">
              <a:solidFill>
                <a:schemeClr val="tx2">
                  <a:lumMod val="75000"/>
                </a:schemeClr>
              </a:solidFill>
            </a:endParaRPr>
          </a:p>
        </p:txBody>
      </p:sp>
      <p:sp>
        <p:nvSpPr>
          <p:cNvPr id="7" name="Объект 2"/>
          <p:cNvSpPr>
            <a:spLocks noGrp="1"/>
          </p:cNvSpPr>
          <p:nvPr>
            <p:ph idx="1"/>
          </p:nvPr>
        </p:nvSpPr>
        <p:spPr>
          <a:xfrm>
            <a:off x="685800" y="1600200"/>
            <a:ext cx="7772400" cy="4525963"/>
          </a:xfrm>
        </p:spPr>
        <p:txBody>
          <a:bodyPr>
            <a:normAutofit lnSpcReduction="10000"/>
          </a:bodyPr>
          <a:lstStyle/>
          <a:p>
            <a:pPr marL="0" indent="0" algn="ctr">
              <a:buNone/>
            </a:pPr>
            <a:r>
              <a:rPr lang="ru-RU" dirty="0" smtClean="0">
                <a:solidFill>
                  <a:schemeClr val="accent1">
                    <a:lumMod val="50000"/>
                  </a:schemeClr>
                </a:solidFill>
              </a:rPr>
              <a:t>Планирование проекта, определение содержания, форм и методов организации работы с детьми и родителями. Покупка материалов, подготовка начальных информационных продуктов (плакаты, материал для экспериментов).Подготовка тематических материалов с детьми, сбор информации о батарейках. Анкетирование родителей.</a:t>
            </a:r>
            <a:endParaRPr lang="ru-RU" dirty="0">
              <a:solidFill>
                <a:schemeClr val="accent1">
                  <a:lumMod val="50000"/>
                </a:schemeClr>
              </a:solidFill>
            </a:endParaRPr>
          </a:p>
        </p:txBody>
      </p:sp>
    </p:spTree>
    <p:extLst>
      <p:ext uri="{BB962C8B-B14F-4D97-AF65-F5344CB8AC3E}">
        <p14:creationId xmlns:p14="http://schemas.microsoft.com/office/powerpoint/2010/main" val="40264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5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pPr>
              <a:lnSpc>
                <a:spcPct val="90000"/>
              </a:lnSpc>
            </a:pPr>
            <a:r>
              <a:rPr lang="ru-RU" sz="3200" b="1" kern="0" dirty="0" smtClean="0">
                <a:solidFill>
                  <a:srgbClr val="0070C0"/>
                </a:solidFill>
                <a:latin typeface="Arial"/>
                <a:cs typeface="Arial"/>
              </a:rPr>
              <a:t> </a:t>
            </a:r>
            <a:r>
              <a:rPr lang="ru-RU" sz="3200" b="1" kern="0" dirty="0">
                <a:solidFill>
                  <a:srgbClr val="0070C0"/>
                </a:solidFill>
                <a:latin typeface="Arial"/>
                <a:cs typeface="Arial"/>
              </a:rPr>
              <a:t>Основной (реализация проекта).</a:t>
            </a:r>
            <a:br>
              <a:rPr lang="ru-RU" sz="3200" b="1" kern="0" dirty="0">
                <a:solidFill>
                  <a:srgbClr val="0070C0"/>
                </a:solidFill>
                <a:latin typeface="Arial"/>
                <a:cs typeface="Arial"/>
              </a:rPr>
            </a:br>
            <a:r>
              <a:rPr lang="ru-RU" sz="3200" b="1" kern="0" dirty="0">
                <a:solidFill>
                  <a:srgbClr val="7030A0"/>
                </a:solidFill>
                <a:latin typeface="Arial"/>
                <a:cs typeface="Arial"/>
              </a:rPr>
              <a:t>Организованная деятельность.</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91307234"/>
              </p:ext>
            </p:extLst>
          </p:nvPr>
        </p:nvGraphicFramePr>
        <p:xfrm>
          <a:off x="1" y="1196752"/>
          <a:ext cx="9143999" cy="6318239"/>
        </p:xfrm>
        <a:graphic>
          <a:graphicData uri="http://schemas.openxmlformats.org/drawingml/2006/table">
            <a:tbl>
              <a:tblPr firstRow="1" bandRow="1">
                <a:tableStyleId>{5C22544A-7EE6-4342-B048-85BDC9FD1C3A}</a:tableStyleId>
              </a:tblPr>
              <a:tblGrid>
                <a:gridCol w="2627783"/>
                <a:gridCol w="5040560"/>
                <a:gridCol w="1475656"/>
              </a:tblGrid>
              <a:tr h="740399">
                <a:tc>
                  <a:txBody>
                    <a:bodyPr/>
                    <a:lstStyle/>
                    <a:p>
                      <a:pPr algn="ctr"/>
                      <a:r>
                        <a:rPr lang="ru-RU" sz="2000" dirty="0" smtClean="0">
                          <a:solidFill>
                            <a:srgbClr val="FFFF00"/>
                          </a:solidFill>
                        </a:rPr>
                        <a:t>Образовательные области</a:t>
                      </a:r>
                      <a:endParaRPr lang="ru-RU" sz="2000" dirty="0">
                        <a:solidFill>
                          <a:srgbClr val="FFFF00"/>
                        </a:solidFill>
                      </a:endParaRPr>
                    </a:p>
                  </a:txBody>
                  <a:tcPr/>
                </a:tc>
                <a:tc>
                  <a:txBody>
                    <a:bodyPr/>
                    <a:lstStyle/>
                    <a:p>
                      <a:pPr algn="ctr"/>
                      <a:r>
                        <a:rPr lang="ru-RU" sz="2000" b="1" dirty="0" smtClean="0">
                          <a:solidFill>
                            <a:srgbClr val="FFFF00"/>
                          </a:solidFill>
                        </a:rPr>
                        <a:t>тема</a:t>
                      </a:r>
                    </a:p>
                  </a:txBody>
                  <a:tcPr/>
                </a:tc>
                <a:tc>
                  <a:txBody>
                    <a:bodyPr/>
                    <a:lstStyle/>
                    <a:p>
                      <a:pPr algn="ctr"/>
                      <a:r>
                        <a:rPr lang="ru-RU" sz="2000" b="1" dirty="0" smtClean="0">
                          <a:solidFill>
                            <a:srgbClr val="FFFF00"/>
                          </a:solidFill>
                        </a:rPr>
                        <a:t>Срок</a:t>
                      </a:r>
                    </a:p>
                    <a:p>
                      <a:pPr algn="ctr"/>
                      <a:r>
                        <a:rPr lang="ru-RU" sz="2000" b="1" dirty="0" smtClean="0">
                          <a:solidFill>
                            <a:srgbClr val="FFFF00"/>
                          </a:solidFill>
                        </a:rPr>
                        <a:t> </a:t>
                      </a:r>
                      <a:r>
                        <a:rPr lang="ru-RU" sz="2000" b="1" dirty="0" err="1" smtClean="0">
                          <a:solidFill>
                            <a:srgbClr val="FFFF00"/>
                          </a:solidFill>
                        </a:rPr>
                        <a:t>вып</a:t>
                      </a:r>
                      <a:r>
                        <a:rPr lang="ru-RU" sz="2000" b="1" dirty="0" smtClean="0">
                          <a:solidFill>
                            <a:srgbClr val="FFFF00"/>
                          </a:solidFill>
                        </a:rPr>
                        <a:t>-я</a:t>
                      </a:r>
                    </a:p>
                  </a:txBody>
                  <a:tcPr/>
                </a:tc>
              </a:tr>
              <a:tr h="4920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0000"/>
                          </a:solidFill>
                          <a:effectLst/>
                          <a:uLnTx/>
                          <a:uFillTx/>
                          <a:latin typeface="Arial"/>
                          <a:ea typeface="+mn-ea"/>
                          <a:cs typeface="Arial"/>
                        </a:rPr>
                        <a:t>1.Познавательное развитие.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0000"/>
                          </a:solidFill>
                          <a:effectLst/>
                          <a:uLnTx/>
                          <a:uFillTx/>
                          <a:latin typeface="Arial"/>
                          <a:ea typeface="+mn-ea"/>
                          <a:cs typeface="Arial"/>
                        </a:rPr>
                        <a:t>2. Социально – коммуникативное.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0000"/>
                          </a:solidFill>
                          <a:effectLst/>
                          <a:uLnTx/>
                          <a:uFillTx/>
                          <a:latin typeface="Arial"/>
                          <a:ea typeface="+mn-ea"/>
                          <a:cs typeface="Arial"/>
                        </a:rPr>
                        <a:t>3. Речевое развитие.</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Просмотр мультфильма: «</a:t>
                      </a:r>
                      <a:r>
                        <a:rPr kumimoji="0" lang="ru-RU" sz="1800" b="0" i="0" u="none" strike="noStrike" kern="1200" cap="none" spc="0" normalizeH="0" baseline="0" noProof="0" dirty="0" err="1" smtClean="0">
                          <a:ln>
                            <a:noFill/>
                          </a:ln>
                          <a:solidFill>
                            <a:srgbClr val="000000"/>
                          </a:solidFill>
                          <a:effectLst/>
                          <a:uLnTx/>
                          <a:uFillTx/>
                          <a:latin typeface="Arial"/>
                          <a:ea typeface="+mn-ea"/>
                          <a:cs typeface="Arial"/>
                        </a:rPr>
                        <a:t>Фиксики</a:t>
                      </a: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 Батарейки».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Наблюдение за окружающей природой.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Наблюдение за водой, в которую попала батарейка.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Беседы: «Как беречь природу?», «Волшебная батарейка». Учить делать выводы в процессе наблюдений и экспериментов, развивать мышление.  Развивать интерес к познавательной деятельности. Дидактические игры: «Можно-нельзя», «Найди сходство и отличие». Ситуативный разговор: «Что будет, если каждый выбросит одну батарейку?»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Чтение сказки: «Про батарейку Сонечку». Разучивание загадок про батарейку. Рассматривание иллюстраций и фотографий.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Памятка для родителей: «Утилизация батареек».</a:t>
                      </a:r>
                      <a:endParaRPr kumimoji="0" lang="ru-RU" sz="2000" b="0" i="0" u="none" strike="noStrike" kern="1200" cap="none" spc="0" normalizeH="0" baseline="0" noProof="0" dirty="0">
                        <a:ln>
                          <a:noFill/>
                        </a:ln>
                        <a:solidFill>
                          <a:srgbClr val="000000"/>
                        </a:solidFill>
                        <a:effectLst/>
                        <a:uLnTx/>
                        <a:uFillTx/>
                        <a:latin typeface="Arial"/>
                        <a:ea typeface="+mn-ea"/>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С 13.03. по15.03.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С 16. 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по  21.03.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Arial"/>
                          <a:ea typeface="+mn-ea"/>
                          <a:cs typeface="Arial"/>
                        </a:rPr>
                        <a:t>С 22.03. по 26. 03. </a:t>
                      </a:r>
                    </a:p>
                  </a:txBody>
                  <a:tcPr/>
                </a:tc>
              </a:tr>
            </a:tbl>
          </a:graphicData>
        </a:graphic>
      </p:graphicFrame>
    </p:spTree>
    <p:extLst>
      <p:ext uri="{BB962C8B-B14F-4D97-AF65-F5344CB8AC3E}">
        <p14:creationId xmlns:p14="http://schemas.microsoft.com/office/powerpoint/2010/main" val="23757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30211</TotalTime>
  <Words>1113</Words>
  <Application>Microsoft Office PowerPoint</Application>
  <PresentationFormat>Экран (4:3)</PresentationFormat>
  <Paragraphs>161</Paragraphs>
  <Slides>43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ПОДГОТОВИТЕЛЬНАЯ РАБОТА</vt:lpstr>
      <vt:lpstr> Основной (реализация проекта). Организованная деятельность.</vt:lpstr>
      <vt:lpstr> Основной (реализация проекта). Организованная деятельность.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ЭТАП ИТОГОВЫЙ</vt:lpstr>
      <vt:lpstr>Презентация PowerPoint</vt:lpstr>
      <vt:lpstr>Презентация PowerPoint</vt:lpstr>
      <vt:lpstr>ЗАКЛЮЧЕНИЕ.</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«РАЗВИТИЕ ЭКОЛОГИЧЕСКОЙ КУЛЬТУРЫ ДОШКОЛЬНИКОВ. О ПОЛЬЗЕ И ВРЕДЕ БА»</dc:title>
  <dc:creator>Галя</dc:creator>
  <cp:lastModifiedBy>Галя</cp:lastModifiedBy>
  <cp:revision>76</cp:revision>
  <dcterms:created xsi:type="dcterms:W3CDTF">2023-02-13T11:58:07Z</dcterms:created>
  <dcterms:modified xsi:type="dcterms:W3CDTF">2023-05-11T11:48:21Z</dcterms:modified>
</cp:coreProperties>
</file>